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notesSlides/notesSlide2.xml" ContentType="application/vnd.openxmlformats-officedocument.presentationml.notesSlide+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diagrams/layout3.xml" ContentType="application/vnd.openxmlformats-officedocument.drawingml.diagramLayout+xml"/>
  <Override PartName="/ppt/notesSlides/notesSlide9.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1.xml" ContentType="application/vnd.openxmlformats-officedocument.drawingml.diagramLayout+xml"/>
  <Override PartName="/ppt/diagrams/data2.xml" ContentType="application/vnd.openxmlformats-officedocument.drawingml.diagramData+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colors3.xml" ContentType="application/vnd.openxmlformats-officedocument.drawingml.diagramColors+xml"/>
  <Override PartName="/ppt/diagrams/colors4.xml" ContentType="application/vnd.openxmlformats-officedocument.drawingml.diagramColor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diagrams/colors2.xml" ContentType="application/vnd.openxmlformats-officedocument.drawingml.diagramColors+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quickStyle3.xml" ContentType="application/vnd.openxmlformats-officedocument.drawingml.diagramStyl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diagrams/layout4.xml" ContentType="application/vnd.openxmlformats-officedocument.drawingml.diagramLayout+xml"/>
  <Override PartName="/ppt/slideLayouts/slideLayout10.xml" ContentType="application/vnd.openxmlformats-officedocument.presentationml.slideLayout+xml"/>
  <Default Extension="gif" ContentType="image/gif"/>
  <Override PartName="/ppt/diagrams/layout2.xml" ContentType="application/vnd.openxmlformats-officedocument.drawingml.diagram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8" r:id="rId3"/>
    <p:sldId id="259" r:id="rId4"/>
    <p:sldId id="260" r:id="rId5"/>
    <p:sldId id="261" r:id="rId6"/>
    <p:sldId id="265" r:id="rId7"/>
    <p:sldId id="266" r:id="rId8"/>
    <p:sldId id="263" r:id="rId9"/>
    <p:sldId id="267" r:id="rId10"/>
    <p:sldId id="264" r:id="rId11"/>
    <p:sldId id="269" r:id="rId12"/>
    <p:sldId id="262" r:id="rId13"/>
    <p:sldId id="268" r:id="rId14"/>
    <p:sldId id="271" r:id="rId15"/>
    <p:sldId id="272" r:id="rId16"/>
    <p:sldId id="273" r:id="rId17"/>
    <p:sldId id="274" r:id="rId18"/>
    <p:sldId id="275" r:id="rId19"/>
    <p:sldId id="276" r:id="rId20"/>
    <p:sldId id="277" r:id="rId21"/>
    <p:sldId id="270" r:id="rId22"/>
    <p:sldId id="279" r:id="rId23"/>
    <p:sldId id="280" r:id="rId24"/>
    <p:sldId id="281" r:id="rId25"/>
    <p:sldId id="278" r:id="rId26"/>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78833" autoAdjust="0"/>
  </p:normalViewPr>
  <p:slideViewPr>
    <p:cSldViewPr>
      <p:cViewPr varScale="1">
        <p:scale>
          <a:sx n="61" d="100"/>
          <a:sy n="61" d="100"/>
        </p:scale>
        <p:origin x="-846" y="-90"/>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D0FB0B-8D77-4AA7-B1C0-767F524423B4}" type="doc">
      <dgm:prSet loTypeId="urn:microsoft.com/office/officeart/2005/8/layout/pyramid1" loCatId="pyramid" qsTypeId="urn:microsoft.com/office/officeart/2005/8/quickstyle/simple1" qsCatId="simple" csTypeId="urn:microsoft.com/office/officeart/2005/8/colors/colorful2" csCatId="colorful" phldr="1"/>
      <dgm:spPr/>
    </dgm:pt>
    <dgm:pt modelId="{D3803784-B074-4CD3-8F11-5EC4518F7546}">
      <dgm:prSet phldrT="[Text]" custT="1"/>
      <dgm:spPr/>
      <dgm:t>
        <a:bodyPr/>
        <a:lstStyle/>
        <a:p>
          <a:r>
            <a:rPr lang="es-ES" sz="2000" b="1" dirty="0" smtClean="0"/>
            <a:t>Jefes de proyecto</a:t>
          </a:r>
          <a:endParaRPr lang="es-ES" sz="2000" b="1" dirty="0"/>
        </a:p>
      </dgm:t>
    </dgm:pt>
    <dgm:pt modelId="{01F047DC-97E1-49BB-A2F7-66A5EE4BFF80}" type="parTrans" cxnId="{070EDC5A-3401-44CA-A23E-5F4B33E9D931}">
      <dgm:prSet/>
      <dgm:spPr/>
      <dgm:t>
        <a:bodyPr/>
        <a:lstStyle/>
        <a:p>
          <a:endParaRPr lang="es-ES"/>
        </a:p>
      </dgm:t>
    </dgm:pt>
    <dgm:pt modelId="{1ABE5540-DCC9-410D-995D-3D03FFF482E9}" type="sibTrans" cxnId="{070EDC5A-3401-44CA-A23E-5F4B33E9D931}">
      <dgm:prSet/>
      <dgm:spPr/>
      <dgm:t>
        <a:bodyPr/>
        <a:lstStyle/>
        <a:p>
          <a:endParaRPr lang="es-ES"/>
        </a:p>
      </dgm:t>
    </dgm:pt>
    <dgm:pt modelId="{31377407-8727-494B-8F57-2234FEE1FA31}">
      <dgm:prSet phldrT="[Text]"/>
      <dgm:spPr/>
      <dgm:t>
        <a:bodyPr/>
        <a:lstStyle/>
        <a:p>
          <a:r>
            <a:rPr lang="es-ES" dirty="0" smtClean="0"/>
            <a:t>Analistas</a:t>
          </a:r>
          <a:endParaRPr lang="es-ES" dirty="0"/>
        </a:p>
      </dgm:t>
    </dgm:pt>
    <dgm:pt modelId="{B09A53B3-9410-4F5B-9457-909E83E0B8A6}" type="parTrans" cxnId="{0DD67967-3018-468B-9DB6-A91AAD36BA40}">
      <dgm:prSet/>
      <dgm:spPr/>
      <dgm:t>
        <a:bodyPr/>
        <a:lstStyle/>
        <a:p>
          <a:endParaRPr lang="es-ES"/>
        </a:p>
      </dgm:t>
    </dgm:pt>
    <dgm:pt modelId="{D05207EA-90C0-4A8B-AD8D-EEA0F3973C92}" type="sibTrans" cxnId="{0DD67967-3018-468B-9DB6-A91AAD36BA40}">
      <dgm:prSet/>
      <dgm:spPr/>
      <dgm:t>
        <a:bodyPr/>
        <a:lstStyle/>
        <a:p>
          <a:endParaRPr lang="es-ES"/>
        </a:p>
      </dgm:t>
    </dgm:pt>
    <dgm:pt modelId="{FD4DD1DF-4317-4293-B758-95662242E980}">
      <dgm:prSet phldrT="[Text]"/>
      <dgm:spPr/>
      <dgm:t>
        <a:bodyPr/>
        <a:lstStyle/>
        <a:p>
          <a:r>
            <a:rPr lang="es-ES" dirty="0" smtClean="0"/>
            <a:t>Programadores</a:t>
          </a:r>
          <a:endParaRPr lang="es-ES" dirty="0"/>
        </a:p>
      </dgm:t>
    </dgm:pt>
    <dgm:pt modelId="{B298EE2F-8D2F-4CF7-ACB7-0F1146E255BB}" type="parTrans" cxnId="{7089F796-F14B-4700-BDE8-D2717A8701A2}">
      <dgm:prSet/>
      <dgm:spPr/>
      <dgm:t>
        <a:bodyPr/>
        <a:lstStyle/>
        <a:p>
          <a:endParaRPr lang="es-ES"/>
        </a:p>
      </dgm:t>
    </dgm:pt>
    <dgm:pt modelId="{0A3E85C4-1473-4389-8AAF-46984AA5DC93}" type="sibTrans" cxnId="{7089F796-F14B-4700-BDE8-D2717A8701A2}">
      <dgm:prSet/>
      <dgm:spPr/>
      <dgm:t>
        <a:bodyPr/>
        <a:lstStyle/>
        <a:p>
          <a:endParaRPr lang="es-ES"/>
        </a:p>
      </dgm:t>
    </dgm:pt>
    <dgm:pt modelId="{E356E5C5-BA90-46F9-A2E9-7807438A437A}">
      <dgm:prSet phldrT="[Text]" custT="1"/>
      <dgm:spPr/>
      <dgm:t>
        <a:bodyPr/>
        <a:lstStyle/>
        <a:p>
          <a:r>
            <a:rPr lang="es-ES" sz="1800" b="1" dirty="0" smtClean="0"/>
            <a:t>Gerentes</a:t>
          </a:r>
          <a:endParaRPr lang="es-ES" sz="1800" b="1" dirty="0"/>
        </a:p>
      </dgm:t>
    </dgm:pt>
    <dgm:pt modelId="{93040C88-6478-44B9-A821-C4610C447B22}" type="parTrans" cxnId="{0F66D47E-536A-47B0-90B4-61DE7313AE3F}">
      <dgm:prSet/>
      <dgm:spPr/>
      <dgm:t>
        <a:bodyPr/>
        <a:lstStyle/>
        <a:p>
          <a:endParaRPr lang="es-ES"/>
        </a:p>
      </dgm:t>
    </dgm:pt>
    <dgm:pt modelId="{2555E963-59F9-4476-A658-4BBB6841532A}" type="sibTrans" cxnId="{0F66D47E-536A-47B0-90B4-61DE7313AE3F}">
      <dgm:prSet/>
      <dgm:spPr/>
      <dgm:t>
        <a:bodyPr/>
        <a:lstStyle/>
        <a:p>
          <a:endParaRPr lang="es-ES"/>
        </a:p>
      </dgm:t>
    </dgm:pt>
    <dgm:pt modelId="{8914C774-8E28-426D-B446-F00DE5231646}" type="pres">
      <dgm:prSet presAssocID="{77D0FB0B-8D77-4AA7-B1C0-767F524423B4}" presName="Name0" presStyleCnt="0">
        <dgm:presLayoutVars>
          <dgm:dir/>
          <dgm:animLvl val="lvl"/>
          <dgm:resizeHandles val="exact"/>
        </dgm:presLayoutVars>
      </dgm:prSet>
      <dgm:spPr/>
    </dgm:pt>
    <dgm:pt modelId="{B31AFC23-06A8-4B28-BF7E-415E3B33357C}" type="pres">
      <dgm:prSet presAssocID="{E356E5C5-BA90-46F9-A2E9-7807438A437A}" presName="Name8" presStyleCnt="0"/>
      <dgm:spPr/>
    </dgm:pt>
    <dgm:pt modelId="{6B6D2C5B-541B-4AB2-8B04-5B5EBEA1F2F2}" type="pres">
      <dgm:prSet presAssocID="{E356E5C5-BA90-46F9-A2E9-7807438A437A}" presName="level" presStyleLbl="node1" presStyleIdx="0" presStyleCnt="4">
        <dgm:presLayoutVars>
          <dgm:chMax val="1"/>
          <dgm:bulletEnabled val="1"/>
        </dgm:presLayoutVars>
      </dgm:prSet>
      <dgm:spPr/>
      <dgm:t>
        <a:bodyPr/>
        <a:lstStyle/>
        <a:p>
          <a:endParaRPr lang="es-ES"/>
        </a:p>
      </dgm:t>
    </dgm:pt>
    <dgm:pt modelId="{8DB9B825-9CFD-4D82-921E-D7786DF99A2B}" type="pres">
      <dgm:prSet presAssocID="{E356E5C5-BA90-46F9-A2E9-7807438A437A}" presName="levelTx" presStyleLbl="revTx" presStyleIdx="0" presStyleCnt="0">
        <dgm:presLayoutVars>
          <dgm:chMax val="1"/>
          <dgm:bulletEnabled val="1"/>
        </dgm:presLayoutVars>
      </dgm:prSet>
      <dgm:spPr/>
      <dgm:t>
        <a:bodyPr/>
        <a:lstStyle/>
        <a:p>
          <a:endParaRPr lang="es-ES"/>
        </a:p>
      </dgm:t>
    </dgm:pt>
    <dgm:pt modelId="{75CDA792-9E26-48E6-8A82-7009A058D333}" type="pres">
      <dgm:prSet presAssocID="{D3803784-B074-4CD3-8F11-5EC4518F7546}" presName="Name8" presStyleCnt="0"/>
      <dgm:spPr/>
    </dgm:pt>
    <dgm:pt modelId="{391A0B06-A02F-4318-B19D-A576E261043C}" type="pres">
      <dgm:prSet presAssocID="{D3803784-B074-4CD3-8F11-5EC4518F7546}" presName="level" presStyleLbl="node1" presStyleIdx="1" presStyleCnt="4">
        <dgm:presLayoutVars>
          <dgm:chMax val="1"/>
          <dgm:bulletEnabled val="1"/>
        </dgm:presLayoutVars>
      </dgm:prSet>
      <dgm:spPr/>
      <dgm:t>
        <a:bodyPr/>
        <a:lstStyle/>
        <a:p>
          <a:endParaRPr lang="es-ES"/>
        </a:p>
      </dgm:t>
    </dgm:pt>
    <dgm:pt modelId="{0EAF9075-7F57-45BF-AE48-D6D692429947}" type="pres">
      <dgm:prSet presAssocID="{D3803784-B074-4CD3-8F11-5EC4518F7546}" presName="levelTx" presStyleLbl="revTx" presStyleIdx="0" presStyleCnt="0">
        <dgm:presLayoutVars>
          <dgm:chMax val="1"/>
          <dgm:bulletEnabled val="1"/>
        </dgm:presLayoutVars>
      </dgm:prSet>
      <dgm:spPr/>
      <dgm:t>
        <a:bodyPr/>
        <a:lstStyle/>
        <a:p>
          <a:endParaRPr lang="es-ES"/>
        </a:p>
      </dgm:t>
    </dgm:pt>
    <dgm:pt modelId="{B2B78AC7-D245-44AD-B88F-14C2DD9EF6F6}" type="pres">
      <dgm:prSet presAssocID="{31377407-8727-494B-8F57-2234FEE1FA31}" presName="Name8" presStyleCnt="0"/>
      <dgm:spPr/>
    </dgm:pt>
    <dgm:pt modelId="{18BA4492-A482-4625-A0B1-BF50E1B5342D}" type="pres">
      <dgm:prSet presAssocID="{31377407-8727-494B-8F57-2234FEE1FA31}" presName="level" presStyleLbl="node1" presStyleIdx="2" presStyleCnt="4">
        <dgm:presLayoutVars>
          <dgm:chMax val="1"/>
          <dgm:bulletEnabled val="1"/>
        </dgm:presLayoutVars>
      </dgm:prSet>
      <dgm:spPr/>
      <dgm:t>
        <a:bodyPr/>
        <a:lstStyle/>
        <a:p>
          <a:endParaRPr lang="es-ES"/>
        </a:p>
      </dgm:t>
    </dgm:pt>
    <dgm:pt modelId="{DE3270CA-848A-4D0E-A08C-2E586535017B}" type="pres">
      <dgm:prSet presAssocID="{31377407-8727-494B-8F57-2234FEE1FA31}" presName="levelTx" presStyleLbl="revTx" presStyleIdx="0" presStyleCnt="0">
        <dgm:presLayoutVars>
          <dgm:chMax val="1"/>
          <dgm:bulletEnabled val="1"/>
        </dgm:presLayoutVars>
      </dgm:prSet>
      <dgm:spPr/>
      <dgm:t>
        <a:bodyPr/>
        <a:lstStyle/>
        <a:p>
          <a:endParaRPr lang="es-ES"/>
        </a:p>
      </dgm:t>
    </dgm:pt>
    <dgm:pt modelId="{79D04EC3-D596-4EB6-971D-29F277E73832}" type="pres">
      <dgm:prSet presAssocID="{FD4DD1DF-4317-4293-B758-95662242E980}" presName="Name8" presStyleCnt="0"/>
      <dgm:spPr/>
    </dgm:pt>
    <dgm:pt modelId="{4E2C869C-9A85-43A2-A124-EDE27AD7BE27}" type="pres">
      <dgm:prSet presAssocID="{FD4DD1DF-4317-4293-B758-95662242E980}" presName="level" presStyleLbl="node1" presStyleIdx="3" presStyleCnt="4">
        <dgm:presLayoutVars>
          <dgm:chMax val="1"/>
          <dgm:bulletEnabled val="1"/>
        </dgm:presLayoutVars>
      </dgm:prSet>
      <dgm:spPr/>
      <dgm:t>
        <a:bodyPr/>
        <a:lstStyle/>
        <a:p>
          <a:endParaRPr lang="es-ES"/>
        </a:p>
      </dgm:t>
    </dgm:pt>
    <dgm:pt modelId="{67D06F9F-916A-42DD-9821-D3C51A28A8F4}" type="pres">
      <dgm:prSet presAssocID="{FD4DD1DF-4317-4293-B758-95662242E980}" presName="levelTx" presStyleLbl="revTx" presStyleIdx="0" presStyleCnt="0">
        <dgm:presLayoutVars>
          <dgm:chMax val="1"/>
          <dgm:bulletEnabled val="1"/>
        </dgm:presLayoutVars>
      </dgm:prSet>
      <dgm:spPr/>
      <dgm:t>
        <a:bodyPr/>
        <a:lstStyle/>
        <a:p>
          <a:endParaRPr lang="es-ES"/>
        </a:p>
      </dgm:t>
    </dgm:pt>
  </dgm:ptLst>
  <dgm:cxnLst>
    <dgm:cxn modelId="{07711122-2031-4CFB-A799-37629F86F941}" type="presOf" srcId="{31377407-8727-494B-8F57-2234FEE1FA31}" destId="{18BA4492-A482-4625-A0B1-BF50E1B5342D}" srcOrd="0" destOrd="0" presId="urn:microsoft.com/office/officeart/2005/8/layout/pyramid1"/>
    <dgm:cxn modelId="{0E86BA8B-60A5-469A-B971-A973AA11E16E}" type="presOf" srcId="{E356E5C5-BA90-46F9-A2E9-7807438A437A}" destId="{8DB9B825-9CFD-4D82-921E-D7786DF99A2B}" srcOrd="1" destOrd="0" presId="urn:microsoft.com/office/officeart/2005/8/layout/pyramid1"/>
    <dgm:cxn modelId="{9C8AF8F8-AF18-4E2C-9F8A-5B8853BD8201}" type="presOf" srcId="{31377407-8727-494B-8F57-2234FEE1FA31}" destId="{DE3270CA-848A-4D0E-A08C-2E586535017B}" srcOrd="1" destOrd="0" presId="urn:microsoft.com/office/officeart/2005/8/layout/pyramid1"/>
    <dgm:cxn modelId="{0DD67967-3018-468B-9DB6-A91AAD36BA40}" srcId="{77D0FB0B-8D77-4AA7-B1C0-767F524423B4}" destId="{31377407-8727-494B-8F57-2234FEE1FA31}" srcOrd="2" destOrd="0" parTransId="{B09A53B3-9410-4F5B-9457-909E83E0B8A6}" sibTransId="{D05207EA-90C0-4A8B-AD8D-EEA0F3973C92}"/>
    <dgm:cxn modelId="{0DB10D47-318D-4FDF-9A5E-19EAACC92BE2}" type="presOf" srcId="{77D0FB0B-8D77-4AA7-B1C0-767F524423B4}" destId="{8914C774-8E28-426D-B446-F00DE5231646}" srcOrd="0" destOrd="0" presId="urn:microsoft.com/office/officeart/2005/8/layout/pyramid1"/>
    <dgm:cxn modelId="{070EDC5A-3401-44CA-A23E-5F4B33E9D931}" srcId="{77D0FB0B-8D77-4AA7-B1C0-767F524423B4}" destId="{D3803784-B074-4CD3-8F11-5EC4518F7546}" srcOrd="1" destOrd="0" parTransId="{01F047DC-97E1-49BB-A2F7-66A5EE4BFF80}" sibTransId="{1ABE5540-DCC9-410D-995D-3D03FFF482E9}"/>
    <dgm:cxn modelId="{E9621179-DDDB-4EA6-9C5B-36E9F1A319B3}" type="presOf" srcId="{FD4DD1DF-4317-4293-B758-95662242E980}" destId="{4E2C869C-9A85-43A2-A124-EDE27AD7BE27}" srcOrd="0" destOrd="0" presId="urn:microsoft.com/office/officeart/2005/8/layout/pyramid1"/>
    <dgm:cxn modelId="{07CE6200-C7CD-4422-B45B-DAB79A8DE5DA}" type="presOf" srcId="{E356E5C5-BA90-46F9-A2E9-7807438A437A}" destId="{6B6D2C5B-541B-4AB2-8B04-5B5EBEA1F2F2}" srcOrd="0" destOrd="0" presId="urn:microsoft.com/office/officeart/2005/8/layout/pyramid1"/>
    <dgm:cxn modelId="{0F66D47E-536A-47B0-90B4-61DE7313AE3F}" srcId="{77D0FB0B-8D77-4AA7-B1C0-767F524423B4}" destId="{E356E5C5-BA90-46F9-A2E9-7807438A437A}" srcOrd="0" destOrd="0" parTransId="{93040C88-6478-44B9-A821-C4610C447B22}" sibTransId="{2555E963-59F9-4476-A658-4BBB6841532A}"/>
    <dgm:cxn modelId="{031FE926-475A-4B51-BD4E-847486F349D1}" type="presOf" srcId="{FD4DD1DF-4317-4293-B758-95662242E980}" destId="{67D06F9F-916A-42DD-9821-D3C51A28A8F4}" srcOrd="1" destOrd="0" presId="urn:microsoft.com/office/officeart/2005/8/layout/pyramid1"/>
    <dgm:cxn modelId="{7089F796-F14B-4700-BDE8-D2717A8701A2}" srcId="{77D0FB0B-8D77-4AA7-B1C0-767F524423B4}" destId="{FD4DD1DF-4317-4293-B758-95662242E980}" srcOrd="3" destOrd="0" parTransId="{B298EE2F-8D2F-4CF7-ACB7-0F1146E255BB}" sibTransId="{0A3E85C4-1473-4389-8AAF-46984AA5DC93}"/>
    <dgm:cxn modelId="{3D6013BD-6D7C-45BD-A001-87C6A3A41F8C}" type="presOf" srcId="{D3803784-B074-4CD3-8F11-5EC4518F7546}" destId="{391A0B06-A02F-4318-B19D-A576E261043C}" srcOrd="0" destOrd="0" presId="urn:microsoft.com/office/officeart/2005/8/layout/pyramid1"/>
    <dgm:cxn modelId="{55D94E5D-2268-438E-BAA7-CAAACF6654E5}" type="presOf" srcId="{D3803784-B074-4CD3-8F11-5EC4518F7546}" destId="{0EAF9075-7F57-45BF-AE48-D6D692429947}" srcOrd="1" destOrd="0" presId="urn:microsoft.com/office/officeart/2005/8/layout/pyramid1"/>
    <dgm:cxn modelId="{AB9D0892-B09B-4B4F-91FC-23EA65C3FA6A}" type="presParOf" srcId="{8914C774-8E28-426D-B446-F00DE5231646}" destId="{B31AFC23-06A8-4B28-BF7E-415E3B33357C}" srcOrd="0" destOrd="0" presId="urn:microsoft.com/office/officeart/2005/8/layout/pyramid1"/>
    <dgm:cxn modelId="{9FF0CC8F-2E46-4FBA-A3D5-0735F38194CB}" type="presParOf" srcId="{B31AFC23-06A8-4B28-BF7E-415E3B33357C}" destId="{6B6D2C5B-541B-4AB2-8B04-5B5EBEA1F2F2}" srcOrd="0" destOrd="0" presId="urn:microsoft.com/office/officeart/2005/8/layout/pyramid1"/>
    <dgm:cxn modelId="{12711935-B77A-419A-8FE9-54A00007FFEC}" type="presParOf" srcId="{B31AFC23-06A8-4B28-BF7E-415E3B33357C}" destId="{8DB9B825-9CFD-4D82-921E-D7786DF99A2B}" srcOrd="1" destOrd="0" presId="urn:microsoft.com/office/officeart/2005/8/layout/pyramid1"/>
    <dgm:cxn modelId="{27EEFA7A-F0B2-48DC-9907-65D5CEE66A74}" type="presParOf" srcId="{8914C774-8E28-426D-B446-F00DE5231646}" destId="{75CDA792-9E26-48E6-8A82-7009A058D333}" srcOrd="1" destOrd="0" presId="urn:microsoft.com/office/officeart/2005/8/layout/pyramid1"/>
    <dgm:cxn modelId="{711584D8-8224-47D5-A4C3-99838817632A}" type="presParOf" srcId="{75CDA792-9E26-48E6-8A82-7009A058D333}" destId="{391A0B06-A02F-4318-B19D-A576E261043C}" srcOrd="0" destOrd="0" presId="urn:microsoft.com/office/officeart/2005/8/layout/pyramid1"/>
    <dgm:cxn modelId="{47CD17D4-D5EA-4967-89CE-9C64EBFA0AE9}" type="presParOf" srcId="{75CDA792-9E26-48E6-8A82-7009A058D333}" destId="{0EAF9075-7F57-45BF-AE48-D6D692429947}" srcOrd="1" destOrd="0" presId="urn:microsoft.com/office/officeart/2005/8/layout/pyramid1"/>
    <dgm:cxn modelId="{6E597CB5-175C-4E49-94A0-B61FCC096109}" type="presParOf" srcId="{8914C774-8E28-426D-B446-F00DE5231646}" destId="{B2B78AC7-D245-44AD-B88F-14C2DD9EF6F6}" srcOrd="2" destOrd="0" presId="urn:microsoft.com/office/officeart/2005/8/layout/pyramid1"/>
    <dgm:cxn modelId="{88444E6A-0613-46D7-8F69-2E4EDD2E1F4D}" type="presParOf" srcId="{B2B78AC7-D245-44AD-B88F-14C2DD9EF6F6}" destId="{18BA4492-A482-4625-A0B1-BF50E1B5342D}" srcOrd="0" destOrd="0" presId="urn:microsoft.com/office/officeart/2005/8/layout/pyramid1"/>
    <dgm:cxn modelId="{3D3CE500-9CC3-4425-BEC3-6C10B3C22771}" type="presParOf" srcId="{B2B78AC7-D245-44AD-B88F-14C2DD9EF6F6}" destId="{DE3270CA-848A-4D0E-A08C-2E586535017B}" srcOrd="1" destOrd="0" presId="urn:microsoft.com/office/officeart/2005/8/layout/pyramid1"/>
    <dgm:cxn modelId="{8F49B6BA-D71E-484E-B5A0-81E10D74A8BF}" type="presParOf" srcId="{8914C774-8E28-426D-B446-F00DE5231646}" destId="{79D04EC3-D596-4EB6-971D-29F277E73832}" srcOrd="3" destOrd="0" presId="urn:microsoft.com/office/officeart/2005/8/layout/pyramid1"/>
    <dgm:cxn modelId="{376ABEE8-EF46-48BA-B0CD-D0E1C7003662}" type="presParOf" srcId="{79D04EC3-D596-4EB6-971D-29F277E73832}" destId="{4E2C869C-9A85-43A2-A124-EDE27AD7BE27}" srcOrd="0" destOrd="0" presId="urn:microsoft.com/office/officeart/2005/8/layout/pyramid1"/>
    <dgm:cxn modelId="{65095528-B1CD-4D78-A0B7-427795095AC7}" type="presParOf" srcId="{79D04EC3-D596-4EB6-971D-29F277E73832}" destId="{67D06F9F-916A-42DD-9821-D3C51A28A8F4}" srcOrd="1" destOrd="0" presId="urn:microsoft.com/office/officeart/2005/8/layout/pyramid1"/>
  </dgm:cxnLst>
  <dgm:bg/>
  <dgm:whole/>
</dgm:dataModel>
</file>

<file path=ppt/diagrams/data2.xml><?xml version="1.0" encoding="utf-8"?>
<dgm:dataModel xmlns:dgm="http://schemas.openxmlformats.org/drawingml/2006/diagram" xmlns:a="http://schemas.openxmlformats.org/drawingml/2006/main">
  <dgm:ptLst>
    <dgm:pt modelId="{4BBE3BD1-154F-47F2-9FFB-CBC8C44C63AC}" type="doc">
      <dgm:prSet loTypeId="urn:microsoft.com/office/officeart/2005/8/layout/venn1" loCatId="relationship" qsTypeId="urn:microsoft.com/office/officeart/2005/8/quickstyle/simple1" qsCatId="simple" csTypeId="urn:microsoft.com/office/officeart/2005/8/colors/colorful5" csCatId="colorful" phldr="1"/>
      <dgm:spPr/>
    </dgm:pt>
    <dgm:pt modelId="{BC3EAED7-615C-4FE7-A3AB-DB1848B30410}">
      <dgm:prSet phldrT="[Text]"/>
      <dgm:spPr/>
      <dgm:t>
        <a:bodyPr/>
        <a:lstStyle/>
        <a:p>
          <a:r>
            <a:rPr lang="es-ES" b="1" dirty="0" smtClean="0"/>
            <a:t>Desarrolladores</a:t>
          </a:r>
          <a:endParaRPr lang="es-ES" b="1" dirty="0"/>
        </a:p>
      </dgm:t>
    </dgm:pt>
    <dgm:pt modelId="{1AA2D57D-3965-4BB2-BFEB-FCF546DC6984}" type="parTrans" cxnId="{5744C638-030E-476A-BBB7-30138F23B5EF}">
      <dgm:prSet/>
      <dgm:spPr/>
      <dgm:t>
        <a:bodyPr/>
        <a:lstStyle/>
        <a:p>
          <a:endParaRPr lang="es-ES"/>
        </a:p>
      </dgm:t>
    </dgm:pt>
    <dgm:pt modelId="{F903D2EF-5E25-4764-B1FE-2330740C8C70}" type="sibTrans" cxnId="{5744C638-030E-476A-BBB7-30138F23B5EF}">
      <dgm:prSet/>
      <dgm:spPr/>
      <dgm:t>
        <a:bodyPr/>
        <a:lstStyle/>
        <a:p>
          <a:endParaRPr lang="es-ES"/>
        </a:p>
      </dgm:t>
    </dgm:pt>
    <dgm:pt modelId="{5B2EFFEF-C750-499E-A221-90382607B2E3}">
      <dgm:prSet phldrT="[Text]"/>
      <dgm:spPr/>
      <dgm:t>
        <a:bodyPr/>
        <a:lstStyle/>
        <a:p>
          <a:r>
            <a:rPr lang="es-ES" b="1" dirty="0" err="1" smtClean="0"/>
            <a:t>Scrum</a:t>
          </a:r>
          <a:r>
            <a:rPr lang="es-ES" b="1" dirty="0" smtClean="0"/>
            <a:t> máster</a:t>
          </a:r>
          <a:endParaRPr lang="es-ES" b="1" dirty="0"/>
        </a:p>
      </dgm:t>
    </dgm:pt>
    <dgm:pt modelId="{0C686E69-14F0-44C7-A01A-CE7F8E7BB2B8}" type="parTrans" cxnId="{7A0895BC-E68A-4677-A815-FFF386B6D4A0}">
      <dgm:prSet/>
      <dgm:spPr/>
      <dgm:t>
        <a:bodyPr/>
        <a:lstStyle/>
        <a:p>
          <a:endParaRPr lang="es-ES"/>
        </a:p>
      </dgm:t>
    </dgm:pt>
    <dgm:pt modelId="{08465E57-A4CD-45CC-8A8D-94DDD733F40C}" type="sibTrans" cxnId="{7A0895BC-E68A-4677-A815-FFF386B6D4A0}">
      <dgm:prSet/>
      <dgm:spPr/>
      <dgm:t>
        <a:bodyPr/>
        <a:lstStyle/>
        <a:p>
          <a:endParaRPr lang="es-ES"/>
        </a:p>
      </dgm:t>
    </dgm:pt>
    <dgm:pt modelId="{C1B32808-BB68-4293-8757-C266157C1B5D}">
      <dgm:prSet phldrT="[Text]"/>
      <dgm:spPr/>
      <dgm:t>
        <a:bodyPr/>
        <a:lstStyle/>
        <a:p>
          <a:pPr algn="ctr"/>
          <a:r>
            <a:rPr lang="es-ES" b="1" dirty="0" smtClean="0"/>
            <a:t>Dueño del producto</a:t>
          </a:r>
          <a:endParaRPr lang="es-ES" b="1" dirty="0"/>
        </a:p>
      </dgm:t>
    </dgm:pt>
    <dgm:pt modelId="{F3680DA3-3EB4-4758-B5B7-A5DC668915E8}" type="parTrans" cxnId="{73837DFC-2907-4A5A-A334-498857E03B76}">
      <dgm:prSet/>
      <dgm:spPr/>
      <dgm:t>
        <a:bodyPr/>
        <a:lstStyle/>
        <a:p>
          <a:endParaRPr lang="es-ES"/>
        </a:p>
      </dgm:t>
    </dgm:pt>
    <dgm:pt modelId="{2EAFF08B-CD73-4336-8424-39243C7B52CE}" type="sibTrans" cxnId="{73837DFC-2907-4A5A-A334-498857E03B76}">
      <dgm:prSet/>
      <dgm:spPr/>
      <dgm:t>
        <a:bodyPr/>
        <a:lstStyle/>
        <a:p>
          <a:endParaRPr lang="es-ES"/>
        </a:p>
      </dgm:t>
    </dgm:pt>
    <dgm:pt modelId="{6A6CB23C-F649-4E15-BCD2-EBB27058F5F4}" type="pres">
      <dgm:prSet presAssocID="{4BBE3BD1-154F-47F2-9FFB-CBC8C44C63AC}" presName="compositeShape" presStyleCnt="0">
        <dgm:presLayoutVars>
          <dgm:chMax val="7"/>
          <dgm:dir/>
          <dgm:resizeHandles val="exact"/>
        </dgm:presLayoutVars>
      </dgm:prSet>
      <dgm:spPr/>
    </dgm:pt>
    <dgm:pt modelId="{7DCC809D-23D1-49D5-8EB0-40BC9050D2BB}" type="pres">
      <dgm:prSet presAssocID="{BC3EAED7-615C-4FE7-A3AB-DB1848B30410}" presName="circ1" presStyleLbl="vennNode1" presStyleIdx="0" presStyleCnt="3"/>
      <dgm:spPr/>
      <dgm:t>
        <a:bodyPr/>
        <a:lstStyle/>
        <a:p>
          <a:endParaRPr lang="es-ES"/>
        </a:p>
      </dgm:t>
    </dgm:pt>
    <dgm:pt modelId="{776510AD-89B6-4691-AFD3-DDFFB611253A}" type="pres">
      <dgm:prSet presAssocID="{BC3EAED7-615C-4FE7-A3AB-DB1848B30410}" presName="circ1Tx" presStyleLbl="revTx" presStyleIdx="0" presStyleCnt="0">
        <dgm:presLayoutVars>
          <dgm:chMax val="0"/>
          <dgm:chPref val="0"/>
          <dgm:bulletEnabled val="1"/>
        </dgm:presLayoutVars>
      </dgm:prSet>
      <dgm:spPr/>
      <dgm:t>
        <a:bodyPr/>
        <a:lstStyle/>
        <a:p>
          <a:endParaRPr lang="es-ES"/>
        </a:p>
      </dgm:t>
    </dgm:pt>
    <dgm:pt modelId="{1838BA25-C749-4EA3-81A6-1736CB4D3B83}" type="pres">
      <dgm:prSet presAssocID="{5B2EFFEF-C750-499E-A221-90382607B2E3}" presName="circ2" presStyleLbl="vennNode1" presStyleIdx="1" presStyleCnt="3" custLinFactNeighborY="-2319"/>
      <dgm:spPr/>
      <dgm:t>
        <a:bodyPr/>
        <a:lstStyle/>
        <a:p>
          <a:endParaRPr lang="es-ES"/>
        </a:p>
      </dgm:t>
    </dgm:pt>
    <dgm:pt modelId="{B28A9B1F-79BC-478F-B6B1-E74E11FB6789}" type="pres">
      <dgm:prSet presAssocID="{5B2EFFEF-C750-499E-A221-90382607B2E3}" presName="circ2Tx" presStyleLbl="revTx" presStyleIdx="0" presStyleCnt="0">
        <dgm:presLayoutVars>
          <dgm:chMax val="0"/>
          <dgm:chPref val="0"/>
          <dgm:bulletEnabled val="1"/>
        </dgm:presLayoutVars>
      </dgm:prSet>
      <dgm:spPr/>
      <dgm:t>
        <a:bodyPr/>
        <a:lstStyle/>
        <a:p>
          <a:endParaRPr lang="es-ES"/>
        </a:p>
      </dgm:t>
    </dgm:pt>
    <dgm:pt modelId="{CCB14F9F-DADE-41A1-AEC4-0128F0C1B8B2}" type="pres">
      <dgm:prSet presAssocID="{C1B32808-BB68-4293-8757-C266157C1B5D}" presName="circ3" presStyleLbl="vennNode1" presStyleIdx="2" presStyleCnt="3"/>
      <dgm:spPr/>
      <dgm:t>
        <a:bodyPr/>
        <a:lstStyle/>
        <a:p>
          <a:endParaRPr lang="es-ES"/>
        </a:p>
      </dgm:t>
    </dgm:pt>
    <dgm:pt modelId="{7A06EE8C-9575-4AB4-BAB8-D8550173DB71}" type="pres">
      <dgm:prSet presAssocID="{C1B32808-BB68-4293-8757-C266157C1B5D}" presName="circ3Tx" presStyleLbl="revTx" presStyleIdx="0" presStyleCnt="0">
        <dgm:presLayoutVars>
          <dgm:chMax val="0"/>
          <dgm:chPref val="0"/>
          <dgm:bulletEnabled val="1"/>
        </dgm:presLayoutVars>
      </dgm:prSet>
      <dgm:spPr/>
      <dgm:t>
        <a:bodyPr/>
        <a:lstStyle/>
        <a:p>
          <a:endParaRPr lang="es-ES"/>
        </a:p>
      </dgm:t>
    </dgm:pt>
  </dgm:ptLst>
  <dgm:cxnLst>
    <dgm:cxn modelId="{5744C638-030E-476A-BBB7-30138F23B5EF}" srcId="{4BBE3BD1-154F-47F2-9FFB-CBC8C44C63AC}" destId="{BC3EAED7-615C-4FE7-A3AB-DB1848B30410}" srcOrd="0" destOrd="0" parTransId="{1AA2D57D-3965-4BB2-BFEB-FCF546DC6984}" sibTransId="{F903D2EF-5E25-4764-B1FE-2330740C8C70}"/>
    <dgm:cxn modelId="{2DF7675F-4998-4A98-BC92-259EE16338A7}" type="presOf" srcId="{BC3EAED7-615C-4FE7-A3AB-DB1848B30410}" destId="{7DCC809D-23D1-49D5-8EB0-40BC9050D2BB}" srcOrd="0" destOrd="0" presId="urn:microsoft.com/office/officeart/2005/8/layout/venn1"/>
    <dgm:cxn modelId="{FCF5270A-E9D9-4BB1-BD61-412DF019C417}" type="presOf" srcId="{5B2EFFEF-C750-499E-A221-90382607B2E3}" destId="{B28A9B1F-79BC-478F-B6B1-E74E11FB6789}" srcOrd="1" destOrd="0" presId="urn:microsoft.com/office/officeart/2005/8/layout/venn1"/>
    <dgm:cxn modelId="{90F264DD-0738-4584-A02C-1EDDA3403549}" type="presOf" srcId="{C1B32808-BB68-4293-8757-C266157C1B5D}" destId="{CCB14F9F-DADE-41A1-AEC4-0128F0C1B8B2}" srcOrd="0" destOrd="0" presId="urn:microsoft.com/office/officeart/2005/8/layout/venn1"/>
    <dgm:cxn modelId="{0D4D06BE-7F33-4C6C-987C-55BC8FA7C7E5}" type="presOf" srcId="{4BBE3BD1-154F-47F2-9FFB-CBC8C44C63AC}" destId="{6A6CB23C-F649-4E15-BCD2-EBB27058F5F4}" srcOrd="0" destOrd="0" presId="urn:microsoft.com/office/officeart/2005/8/layout/venn1"/>
    <dgm:cxn modelId="{D7576EC7-CDF8-446C-822F-DFEBB99C78FA}" type="presOf" srcId="{5B2EFFEF-C750-499E-A221-90382607B2E3}" destId="{1838BA25-C749-4EA3-81A6-1736CB4D3B83}" srcOrd="0" destOrd="0" presId="urn:microsoft.com/office/officeart/2005/8/layout/venn1"/>
    <dgm:cxn modelId="{73837DFC-2907-4A5A-A334-498857E03B76}" srcId="{4BBE3BD1-154F-47F2-9FFB-CBC8C44C63AC}" destId="{C1B32808-BB68-4293-8757-C266157C1B5D}" srcOrd="2" destOrd="0" parTransId="{F3680DA3-3EB4-4758-B5B7-A5DC668915E8}" sibTransId="{2EAFF08B-CD73-4336-8424-39243C7B52CE}"/>
    <dgm:cxn modelId="{DDEC9FE7-5209-4C96-88A8-B3F5042AEBE1}" type="presOf" srcId="{BC3EAED7-615C-4FE7-A3AB-DB1848B30410}" destId="{776510AD-89B6-4691-AFD3-DDFFB611253A}" srcOrd="1" destOrd="0" presId="urn:microsoft.com/office/officeart/2005/8/layout/venn1"/>
    <dgm:cxn modelId="{803AB0E6-6498-417C-B7DC-C8B7C8B46FDF}" type="presOf" srcId="{C1B32808-BB68-4293-8757-C266157C1B5D}" destId="{7A06EE8C-9575-4AB4-BAB8-D8550173DB71}" srcOrd="1" destOrd="0" presId="urn:microsoft.com/office/officeart/2005/8/layout/venn1"/>
    <dgm:cxn modelId="{7A0895BC-E68A-4677-A815-FFF386B6D4A0}" srcId="{4BBE3BD1-154F-47F2-9FFB-CBC8C44C63AC}" destId="{5B2EFFEF-C750-499E-A221-90382607B2E3}" srcOrd="1" destOrd="0" parTransId="{0C686E69-14F0-44C7-A01A-CE7F8E7BB2B8}" sibTransId="{08465E57-A4CD-45CC-8A8D-94DDD733F40C}"/>
    <dgm:cxn modelId="{A48069B8-2780-4ADE-B5D9-96332241DC5B}" type="presParOf" srcId="{6A6CB23C-F649-4E15-BCD2-EBB27058F5F4}" destId="{7DCC809D-23D1-49D5-8EB0-40BC9050D2BB}" srcOrd="0" destOrd="0" presId="urn:microsoft.com/office/officeart/2005/8/layout/venn1"/>
    <dgm:cxn modelId="{FAB5F43A-017E-4EDF-88BF-8A16EE8FE613}" type="presParOf" srcId="{6A6CB23C-F649-4E15-BCD2-EBB27058F5F4}" destId="{776510AD-89B6-4691-AFD3-DDFFB611253A}" srcOrd="1" destOrd="0" presId="urn:microsoft.com/office/officeart/2005/8/layout/venn1"/>
    <dgm:cxn modelId="{74BAA021-4226-4F39-93F4-27B266E7336E}" type="presParOf" srcId="{6A6CB23C-F649-4E15-BCD2-EBB27058F5F4}" destId="{1838BA25-C749-4EA3-81A6-1736CB4D3B83}" srcOrd="2" destOrd="0" presId="urn:microsoft.com/office/officeart/2005/8/layout/venn1"/>
    <dgm:cxn modelId="{85B8842E-FB09-49B9-AD81-7F70F6AB61B1}" type="presParOf" srcId="{6A6CB23C-F649-4E15-BCD2-EBB27058F5F4}" destId="{B28A9B1F-79BC-478F-B6B1-E74E11FB6789}" srcOrd="3" destOrd="0" presId="urn:microsoft.com/office/officeart/2005/8/layout/venn1"/>
    <dgm:cxn modelId="{48A24A0A-186C-4F6F-936C-CCC6889C2019}" type="presParOf" srcId="{6A6CB23C-F649-4E15-BCD2-EBB27058F5F4}" destId="{CCB14F9F-DADE-41A1-AEC4-0128F0C1B8B2}" srcOrd="4" destOrd="0" presId="urn:microsoft.com/office/officeart/2005/8/layout/venn1"/>
    <dgm:cxn modelId="{22C72DBC-572C-4A4B-8260-86DBD175C3FB}" type="presParOf" srcId="{6A6CB23C-F649-4E15-BCD2-EBB27058F5F4}" destId="{7A06EE8C-9575-4AB4-BAB8-D8550173DB71}" srcOrd="5" destOrd="0" presId="urn:microsoft.com/office/officeart/2005/8/layout/venn1"/>
  </dgm:cxnLst>
  <dgm:bg/>
  <dgm:whole/>
</dgm:dataModel>
</file>

<file path=ppt/diagrams/data3.xml><?xml version="1.0" encoding="utf-8"?>
<dgm:dataModel xmlns:dgm="http://schemas.openxmlformats.org/drawingml/2006/diagram" xmlns:a="http://schemas.openxmlformats.org/drawingml/2006/main">
  <dgm:ptLst>
    <dgm:pt modelId="{94D998DC-DCD8-48C4-99F0-49A62E7348D5}" type="doc">
      <dgm:prSet loTypeId="urn:microsoft.com/office/officeart/2005/8/layout/venn2" loCatId="relationship" qsTypeId="urn:microsoft.com/office/officeart/2005/8/quickstyle/simple1" qsCatId="simple" csTypeId="urn:microsoft.com/office/officeart/2005/8/colors/colorful2" csCatId="colorful" phldr="1"/>
      <dgm:spPr/>
      <dgm:t>
        <a:bodyPr/>
        <a:lstStyle/>
        <a:p>
          <a:endParaRPr lang="es-ES"/>
        </a:p>
      </dgm:t>
    </dgm:pt>
    <dgm:pt modelId="{45BE26BF-34CB-42E7-865C-D973D72CBD5E}">
      <dgm:prSet phldrT="[Text]"/>
      <dgm:spPr/>
      <dgm:t>
        <a:bodyPr/>
        <a:lstStyle/>
        <a:p>
          <a:r>
            <a:rPr lang="es-ES" dirty="0" smtClean="0"/>
            <a:t>Sistema</a:t>
          </a:r>
          <a:endParaRPr lang="es-ES" dirty="0"/>
        </a:p>
      </dgm:t>
    </dgm:pt>
    <dgm:pt modelId="{AF3241C0-FF57-472D-A0BE-EB759006F8D2}" type="parTrans" cxnId="{E5635A5E-9E4B-4DAB-BF8A-A7643B878DAC}">
      <dgm:prSet/>
      <dgm:spPr/>
      <dgm:t>
        <a:bodyPr/>
        <a:lstStyle/>
        <a:p>
          <a:endParaRPr lang="es-ES"/>
        </a:p>
      </dgm:t>
    </dgm:pt>
    <dgm:pt modelId="{633AE3B0-0107-491B-911E-26C7356166E2}" type="sibTrans" cxnId="{E5635A5E-9E4B-4DAB-BF8A-A7643B878DAC}">
      <dgm:prSet/>
      <dgm:spPr/>
      <dgm:t>
        <a:bodyPr/>
        <a:lstStyle/>
        <a:p>
          <a:endParaRPr lang="es-ES"/>
        </a:p>
      </dgm:t>
    </dgm:pt>
    <dgm:pt modelId="{BE3D1E9F-D819-48D4-BDEF-D06736CA15BD}">
      <dgm:prSet phldrT="[Text]"/>
      <dgm:spPr/>
      <dgm:t>
        <a:bodyPr/>
        <a:lstStyle/>
        <a:p>
          <a:r>
            <a:rPr lang="es-ES" dirty="0" smtClean="0"/>
            <a:t>Integración</a:t>
          </a:r>
          <a:endParaRPr lang="es-ES" dirty="0"/>
        </a:p>
      </dgm:t>
    </dgm:pt>
    <dgm:pt modelId="{6C19A076-D9C9-4845-8953-F112B5EEF040}" type="parTrans" cxnId="{6C9FE500-6D97-4EE6-A305-6438BF117D51}">
      <dgm:prSet/>
      <dgm:spPr/>
      <dgm:t>
        <a:bodyPr/>
        <a:lstStyle/>
        <a:p>
          <a:endParaRPr lang="es-ES"/>
        </a:p>
      </dgm:t>
    </dgm:pt>
    <dgm:pt modelId="{7347D8D2-4E66-4EBD-B299-44E6C9D13D70}" type="sibTrans" cxnId="{6C9FE500-6D97-4EE6-A305-6438BF117D51}">
      <dgm:prSet/>
      <dgm:spPr/>
      <dgm:t>
        <a:bodyPr/>
        <a:lstStyle/>
        <a:p>
          <a:endParaRPr lang="es-ES"/>
        </a:p>
      </dgm:t>
    </dgm:pt>
    <dgm:pt modelId="{3788677F-8E68-461A-9FD0-746C30B163C7}">
      <dgm:prSet phldrT="[Text]"/>
      <dgm:spPr/>
      <dgm:t>
        <a:bodyPr/>
        <a:lstStyle/>
        <a:p>
          <a:r>
            <a:rPr lang="es-ES" dirty="0" smtClean="0"/>
            <a:t>Unitarios</a:t>
          </a:r>
          <a:endParaRPr lang="es-ES" dirty="0"/>
        </a:p>
      </dgm:t>
    </dgm:pt>
    <dgm:pt modelId="{23EF54AF-0485-4E5C-9E42-7EE4A7853EDE}" type="parTrans" cxnId="{068044A1-DA14-4C62-96D5-DE948860B49B}">
      <dgm:prSet/>
      <dgm:spPr/>
      <dgm:t>
        <a:bodyPr/>
        <a:lstStyle/>
        <a:p>
          <a:endParaRPr lang="es-ES"/>
        </a:p>
      </dgm:t>
    </dgm:pt>
    <dgm:pt modelId="{66F5C241-B5DF-4C69-BEFB-5AA3235BC374}" type="sibTrans" cxnId="{068044A1-DA14-4C62-96D5-DE948860B49B}">
      <dgm:prSet/>
      <dgm:spPr/>
      <dgm:t>
        <a:bodyPr/>
        <a:lstStyle/>
        <a:p>
          <a:endParaRPr lang="es-ES"/>
        </a:p>
      </dgm:t>
    </dgm:pt>
    <dgm:pt modelId="{128F3C45-C6D5-4425-AC64-B307857689C0}" type="pres">
      <dgm:prSet presAssocID="{94D998DC-DCD8-48C4-99F0-49A62E7348D5}" presName="Name0" presStyleCnt="0">
        <dgm:presLayoutVars>
          <dgm:chMax val="7"/>
          <dgm:resizeHandles val="exact"/>
        </dgm:presLayoutVars>
      </dgm:prSet>
      <dgm:spPr/>
      <dgm:t>
        <a:bodyPr/>
        <a:lstStyle/>
        <a:p>
          <a:endParaRPr lang="es-ES"/>
        </a:p>
      </dgm:t>
    </dgm:pt>
    <dgm:pt modelId="{91750394-A665-474F-8081-10AB87E73F15}" type="pres">
      <dgm:prSet presAssocID="{94D998DC-DCD8-48C4-99F0-49A62E7348D5}" presName="comp1" presStyleCnt="0"/>
      <dgm:spPr/>
    </dgm:pt>
    <dgm:pt modelId="{D09AC84F-697A-49AB-AE98-6F7052D54F7C}" type="pres">
      <dgm:prSet presAssocID="{94D998DC-DCD8-48C4-99F0-49A62E7348D5}" presName="circle1" presStyleLbl="node1" presStyleIdx="0" presStyleCnt="3" custLinFactNeighborY="-2419"/>
      <dgm:spPr/>
      <dgm:t>
        <a:bodyPr/>
        <a:lstStyle/>
        <a:p>
          <a:endParaRPr lang="es-ES"/>
        </a:p>
      </dgm:t>
    </dgm:pt>
    <dgm:pt modelId="{E4B3A435-D68D-4697-BA92-C6A960CD30A6}" type="pres">
      <dgm:prSet presAssocID="{94D998DC-DCD8-48C4-99F0-49A62E7348D5}" presName="c1text" presStyleLbl="node1" presStyleIdx="0" presStyleCnt="3">
        <dgm:presLayoutVars>
          <dgm:bulletEnabled val="1"/>
        </dgm:presLayoutVars>
      </dgm:prSet>
      <dgm:spPr/>
      <dgm:t>
        <a:bodyPr/>
        <a:lstStyle/>
        <a:p>
          <a:endParaRPr lang="es-ES"/>
        </a:p>
      </dgm:t>
    </dgm:pt>
    <dgm:pt modelId="{4BE01B8C-8BF9-4F02-B9BB-A8A9AC5BA6C0}" type="pres">
      <dgm:prSet presAssocID="{94D998DC-DCD8-48C4-99F0-49A62E7348D5}" presName="comp2" presStyleCnt="0"/>
      <dgm:spPr/>
    </dgm:pt>
    <dgm:pt modelId="{F5740C81-C1BC-4AD8-A87E-3D3D66B1C0C9}" type="pres">
      <dgm:prSet presAssocID="{94D998DC-DCD8-48C4-99F0-49A62E7348D5}" presName="circle2" presStyleLbl="node1" presStyleIdx="1" presStyleCnt="3"/>
      <dgm:spPr/>
      <dgm:t>
        <a:bodyPr/>
        <a:lstStyle/>
        <a:p>
          <a:endParaRPr lang="es-ES"/>
        </a:p>
      </dgm:t>
    </dgm:pt>
    <dgm:pt modelId="{8E0BC00B-1A8A-47B1-83D2-6ACFA0AE92AA}" type="pres">
      <dgm:prSet presAssocID="{94D998DC-DCD8-48C4-99F0-49A62E7348D5}" presName="c2text" presStyleLbl="node1" presStyleIdx="1" presStyleCnt="3">
        <dgm:presLayoutVars>
          <dgm:bulletEnabled val="1"/>
        </dgm:presLayoutVars>
      </dgm:prSet>
      <dgm:spPr/>
      <dgm:t>
        <a:bodyPr/>
        <a:lstStyle/>
        <a:p>
          <a:endParaRPr lang="es-ES"/>
        </a:p>
      </dgm:t>
    </dgm:pt>
    <dgm:pt modelId="{D427D063-227D-4A96-9D5F-52A72B97E8AA}" type="pres">
      <dgm:prSet presAssocID="{94D998DC-DCD8-48C4-99F0-49A62E7348D5}" presName="comp3" presStyleCnt="0"/>
      <dgm:spPr/>
    </dgm:pt>
    <dgm:pt modelId="{E35EB56A-1B72-4CA3-8F7F-C6A2ADFCFD22}" type="pres">
      <dgm:prSet presAssocID="{94D998DC-DCD8-48C4-99F0-49A62E7348D5}" presName="circle3" presStyleLbl="node1" presStyleIdx="2" presStyleCnt="3"/>
      <dgm:spPr/>
      <dgm:t>
        <a:bodyPr/>
        <a:lstStyle/>
        <a:p>
          <a:endParaRPr lang="es-ES"/>
        </a:p>
      </dgm:t>
    </dgm:pt>
    <dgm:pt modelId="{B86E92F4-3C2B-428C-AEAC-DE869A1C521A}" type="pres">
      <dgm:prSet presAssocID="{94D998DC-DCD8-48C4-99F0-49A62E7348D5}" presName="c3text" presStyleLbl="node1" presStyleIdx="2" presStyleCnt="3">
        <dgm:presLayoutVars>
          <dgm:bulletEnabled val="1"/>
        </dgm:presLayoutVars>
      </dgm:prSet>
      <dgm:spPr/>
      <dgm:t>
        <a:bodyPr/>
        <a:lstStyle/>
        <a:p>
          <a:endParaRPr lang="es-ES"/>
        </a:p>
      </dgm:t>
    </dgm:pt>
  </dgm:ptLst>
  <dgm:cxnLst>
    <dgm:cxn modelId="{068044A1-DA14-4C62-96D5-DE948860B49B}" srcId="{94D998DC-DCD8-48C4-99F0-49A62E7348D5}" destId="{3788677F-8E68-461A-9FD0-746C30B163C7}" srcOrd="2" destOrd="0" parTransId="{23EF54AF-0485-4E5C-9E42-7EE4A7853EDE}" sibTransId="{66F5C241-B5DF-4C69-BEFB-5AA3235BC374}"/>
    <dgm:cxn modelId="{FC4C3BB6-65A1-419D-9C09-0A1877E6AA1E}" type="presOf" srcId="{BE3D1E9F-D819-48D4-BDEF-D06736CA15BD}" destId="{8E0BC00B-1A8A-47B1-83D2-6ACFA0AE92AA}" srcOrd="1" destOrd="0" presId="urn:microsoft.com/office/officeart/2005/8/layout/venn2"/>
    <dgm:cxn modelId="{7247F0D8-CCB9-413C-A4CA-8ACEBF6A0FDA}" type="presOf" srcId="{BE3D1E9F-D819-48D4-BDEF-D06736CA15BD}" destId="{F5740C81-C1BC-4AD8-A87E-3D3D66B1C0C9}" srcOrd="0" destOrd="0" presId="urn:microsoft.com/office/officeart/2005/8/layout/venn2"/>
    <dgm:cxn modelId="{E5635A5E-9E4B-4DAB-BF8A-A7643B878DAC}" srcId="{94D998DC-DCD8-48C4-99F0-49A62E7348D5}" destId="{45BE26BF-34CB-42E7-865C-D973D72CBD5E}" srcOrd="0" destOrd="0" parTransId="{AF3241C0-FF57-472D-A0BE-EB759006F8D2}" sibTransId="{633AE3B0-0107-491B-911E-26C7356166E2}"/>
    <dgm:cxn modelId="{0BC4AEBE-A9FA-43C3-8325-312A98F7E290}" type="presOf" srcId="{3788677F-8E68-461A-9FD0-746C30B163C7}" destId="{B86E92F4-3C2B-428C-AEAC-DE869A1C521A}" srcOrd="1" destOrd="0" presId="urn:microsoft.com/office/officeart/2005/8/layout/venn2"/>
    <dgm:cxn modelId="{AED8677E-90F3-49F9-AA9A-DD4971C5FD66}" type="presOf" srcId="{3788677F-8E68-461A-9FD0-746C30B163C7}" destId="{E35EB56A-1B72-4CA3-8F7F-C6A2ADFCFD22}" srcOrd="0" destOrd="0" presId="urn:microsoft.com/office/officeart/2005/8/layout/venn2"/>
    <dgm:cxn modelId="{42C3E1C7-EEE4-4102-91D7-5C36A6865738}" type="presOf" srcId="{94D998DC-DCD8-48C4-99F0-49A62E7348D5}" destId="{128F3C45-C6D5-4425-AC64-B307857689C0}" srcOrd="0" destOrd="0" presId="urn:microsoft.com/office/officeart/2005/8/layout/venn2"/>
    <dgm:cxn modelId="{11D933ED-F25C-4EA1-A996-FD50DE3F55BE}" type="presOf" srcId="{45BE26BF-34CB-42E7-865C-D973D72CBD5E}" destId="{E4B3A435-D68D-4697-BA92-C6A960CD30A6}" srcOrd="1" destOrd="0" presId="urn:microsoft.com/office/officeart/2005/8/layout/venn2"/>
    <dgm:cxn modelId="{6C9FE500-6D97-4EE6-A305-6438BF117D51}" srcId="{94D998DC-DCD8-48C4-99F0-49A62E7348D5}" destId="{BE3D1E9F-D819-48D4-BDEF-D06736CA15BD}" srcOrd="1" destOrd="0" parTransId="{6C19A076-D9C9-4845-8953-F112B5EEF040}" sibTransId="{7347D8D2-4E66-4EBD-B299-44E6C9D13D70}"/>
    <dgm:cxn modelId="{81BF4BFC-68A2-4FC0-A469-1B7F6937B373}" type="presOf" srcId="{45BE26BF-34CB-42E7-865C-D973D72CBD5E}" destId="{D09AC84F-697A-49AB-AE98-6F7052D54F7C}" srcOrd="0" destOrd="0" presId="urn:microsoft.com/office/officeart/2005/8/layout/venn2"/>
    <dgm:cxn modelId="{80AE245C-FB9E-4151-98BF-573FA71265F5}" type="presParOf" srcId="{128F3C45-C6D5-4425-AC64-B307857689C0}" destId="{91750394-A665-474F-8081-10AB87E73F15}" srcOrd="0" destOrd="0" presId="urn:microsoft.com/office/officeart/2005/8/layout/venn2"/>
    <dgm:cxn modelId="{8F18D8FF-0D9C-4189-A9F0-9E8B1A09F361}" type="presParOf" srcId="{91750394-A665-474F-8081-10AB87E73F15}" destId="{D09AC84F-697A-49AB-AE98-6F7052D54F7C}" srcOrd="0" destOrd="0" presId="urn:microsoft.com/office/officeart/2005/8/layout/venn2"/>
    <dgm:cxn modelId="{5C157599-8130-4635-B7EE-6D450DF8918C}" type="presParOf" srcId="{91750394-A665-474F-8081-10AB87E73F15}" destId="{E4B3A435-D68D-4697-BA92-C6A960CD30A6}" srcOrd="1" destOrd="0" presId="urn:microsoft.com/office/officeart/2005/8/layout/venn2"/>
    <dgm:cxn modelId="{A3BD0269-FEFA-443C-95B2-42AE3D807DF6}" type="presParOf" srcId="{128F3C45-C6D5-4425-AC64-B307857689C0}" destId="{4BE01B8C-8BF9-4F02-B9BB-A8A9AC5BA6C0}" srcOrd="1" destOrd="0" presId="urn:microsoft.com/office/officeart/2005/8/layout/venn2"/>
    <dgm:cxn modelId="{07CA7121-945D-47CC-B381-C346DB14F64E}" type="presParOf" srcId="{4BE01B8C-8BF9-4F02-B9BB-A8A9AC5BA6C0}" destId="{F5740C81-C1BC-4AD8-A87E-3D3D66B1C0C9}" srcOrd="0" destOrd="0" presId="urn:microsoft.com/office/officeart/2005/8/layout/venn2"/>
    <dgm:cxn modelId="{04FB13C9-ED3E-43B7-907C-083B1497CE3D}" type="presParOf" srcId="{4BE01B8C-8BF9-4F02-B9BB-A8A9AC5BA6C0}" destId="{8E0BC00B-1A8A-47B1-83D2-6ACFA0AE92AA}" srcOrd="1" destOrd="0" presId="urn:microsoft.com/office/officeart/2005/8/layout/venn2"/>
    <dgm:cxn modelId="{758586E9-5CAB-46EF-B882-88CC4FE88800}" type="presParOf" srcId="{128F3C45-C6D5-4425-AC64-B307857689C0}" destId="{D427D063-227D-4A96-9D5F-52A72B97E8AA}" srcOrd="2" destOrd="0" presId="urn:microsoft.com/office/officeart/2005/8/layout/venn2"/>
    <dgm:cxn modelId="{2AAE62AD-9553-4180-B345-0F1C3D9F7D29}" type="presParOf" srcId="{D427D063-227D-4A96-9D5F-52A72B97E8AA}" destId="{E35EB56A-1B72-4CA3-8F7F-C6A2ADFCFD22}" srcOrd="0" destOrd="0" presId="urn:microsoft.com/office/officeart/2005/8/layout/venn2"/>
    <dgm:cxn modelId="{4C96672D-3B06-4B13-89C6-D749273D0521}" type="presParOf" srcId="{D427D063-227D-4A96-9D5F-52A72B97E8AA}" destId="{B86E92F4-3C2B-428C-AEAC-DE869A1C521A}" srcOrd="1" destOrd="0" presId="urn:microsoft.com/office/officeart/2005/8/layout/venn2"/>
  </dgm:cxnLst>
  <dgm:bg/>
  <dgm:whole/>
</dgm:dataModel>
</file>

<file path=ppt/diagrams/data4.xml><?xml version="1.0" encoding="utf-8"?>
<dgm:dataModel xmlns:dgm="http://schemas.openxmlformats.org/drawingml/2006/diagram" xmlns:a="http://schemas.openxmlformats.org/drawingml/2006/main">
  <dgm:ptLst>
    <dgm:pt modelId="{03E42FDB-5889-41DA-A72B-6D1F95051B73}" type="doc">
      <dgm:prSet loTypeId="urn:microsoft.com/office/officeart/2005/8/layout/gear1" loCatId="cycle" qsTypeId="urn:microsoft.com/office/officeart/2005/8/quickstyle/3d2" qsCatId="3D" csTypeId="urn:microsoft.com/office/officeart/2005/8/colors/colorful5" csCatId="colorful" phldr="1"/>
      <dgm:spPr/>
    </dgm:pt>
    <dgm:pt modelId="{DF7DBCCA-97D4-4FBB-A245-DEA9A07131DA}">
      <dgm:prSet phldrT="[Text]"/>
      <dgm:spPr/>
      <dgm:t>
        <a:bodyPr/>
        <a:lstStyle/>
        <a:p>
          <a:r>
            <a:rPr lang="es-ES" dirty="0" smtClean="0"/>
            <a:t>RESTFUL</a:t>
          </a:r>
          <a:endParaRPr lang="es-ES" dirty="0"/>
        </a:p>
      </dgm:t>
    </dgm:pt>
    <dgm:pt modelId="{C41AF8B2-D260-4FDB-8AE2-017518C993D6}" type="parTrans" cxnId="{5EA68046-4574-4A09-859B-F98ECDCCEF30}">
      <dgm:prSet/>
      <dgm:spPr/>
      <dgm:t>
        <a:bodyPr/>
        <a:lstStyle/>
        <a:p>
          <a:endParaRPr lang="es-ES"/>
        </a:p>
      </dgm:t>
    </dgm:pt>
    <dgm:pt modelId="{4B5B5DBD-D5CB-47B5-84F3-BC7945BE605E}" type="sibTrans" cxnId="{5EA68046-4574-4A09-859B-F98ECDCCEF30}">
      <dgm:prSet/>
      <dgm:spPr/>
      <dgm:t>
        <a:bodyPr/>
        <a:lstStyle/>
        <a:p>
          <a:endParaRPr lang="es-ES"/>
        </a:p>
      </dgm:t>
    </dgm:pt>
    <dgm:pt modelId="{77AF693D-F181-463D-B02F-60388B7E4BA7}" type="pres">
      <dgm:prSet presAssocID="{03E42FDB-5889-41DA-A72B-6D1F95051B73}" presName="composite" presStyleCnt="0">
        <dgm:presLayoutVars>
          <dgm:chMax val="3"/>
          <dgm:animLvl val="lvl"/>
          <dgm:resizeHandles val="exact"/>
        </dgm:presLayoutVars>
      </dgm:prSet>
      <dgm:spPr/>
    </dgm:pt>
    <dgm:pt modelId="{4E7D0D45-A19C-4579-9B14-E1BD0A074817}" type="pres">
      <dgm:prSet presAssocID="{DF7DBCCA-97D4-4FBB-A245-DEA9A07131DA}" presName="gear1" presStyleLbl="node1" presStyleIdx="0" presStyleCnt="1" custScaleX="105967" custScaleY="104409" custLinFactNeighborX="-80042" custLinFactNeighborY="-20132">
        <dgm:presLayoutVars>
          <dgm:chMax val="1"/>
          <dgm:bulletEnabled val="1"/>
        </dgm:presLayoutVars>
      </dgm:prSet>
      <dgm:spPr/>
      <dgm:t>
        <a:bodyPr/>
        <a:lstStyle/>
        <a:p>
          <a:endParaRPr lang="es-ES"/>
        </a:p>
      </dgm:t>
    </dgm:pt>
    <dgm:pt modelId="{38593069-F37B-4D3D-A8DC-4C4D0BA2667E}" type="pres">
      <dgm:prSet presAssocID="{DF7DBCCA-97D4-4FBB-A245-DEA9A07131DA}" presName="gear1srcNode" presStyleLbl="node1" presStyleIdx="0" presStyleCnt="1"/>
      <dgm:spPr/>
      <dgm:t>
        <a:bodyPr/>
        <a:lstStyle/>
        <a:p>
          <a:endParaRPr lang="es-ES"/>
        </a:p>
      </dgm:t>
    </dgm:pt>
    <dgm:pt modelId="{C6CD57E6-59EA-46CB-9831-47A305CD9834}" type="pres">
      <dgm:prSet presAssocID="{DF7DBCCA-97D4-4FBB-A245-DEA9A07131DA}" presName="gear1dstNode" presStyleLbl="node1" presStyleIdx="0" presStyleCnt="1"/>
      <dgm:spPr/>
      <dgm:t>
        <a:bodyPr/>
        <a:lstStyle/>
        <a:p>
          <a:endParaRPr lang="es-ES"/>
        </a:p>
      </dgm:t>
    </dgm:pt>
    <dgm:pt modelId="{49970083-5AB9-401C-9B65-390CE776E4ED}" type="pres">
      <dgm:prSet presAssocID="{4B5B5DBD-D5CB-47B5-84F3-BC7945BE605E}" presName="connector1" presStyleLbl="sibTrans2D1" presStyleIdx="0" presStyleCnt="1" custScaleX="115590" custScaleY="118266" custLinFactNeighborX="-73718" custLinFactNeighborY="-13441"/>
      <dgm:spPr/>
      <dgm:t>
        <a:bodyPr/>
        <a:lstStyle/>
        <a:p>
          <a:endParaRPr lang="es-ES"/>
        </a:p>
      </dgm:t>
    </dgm:pt>
  </dgm:ptLst>
  <dgm:cxnLst>
    <dgm:cxn modelId="{5EA68046-4574-4A09-859B-F98ECDCCEF30}" srcId="{03E42FDB-5889-41DA-A72B-6D1F95051B73}" destId="{DF7DBCCA-97D4-4FBB-A245-DEA9A07131DA}" srcOrd="0" destOrd="0" parTransId="{C41AF8B2-D260-4FDB-8AE2-017518C993D6}" sibTransId="{4B5B5DBD-D5CB-47B5-84F3-BC7945BE605E}"/>
    <dgm:cxn modelId="{61D1C750-1CEA-4316-9CFD-4B192722FF4C}" type="presOf" srcId="{DF7DBCCA-97D4-4FBB-A245-DEA9A07131DA}" destId="{38593069-F37B-4D3D-A8DC-4C4D0BA2667E}" srcOrd="1" destOrd="0" presId="urn:microsoft.com/office/officeart/2005/8/layout/gear1"/>
    <dgm:cxn modelId="{07511609-1CA4-4889-BE86-6AD67F943C03}" type="presOf" srcId="{DF7DBCCA-97D4-4FBB-A245-DEA9A07131DA}" destId="{4E7D0D45-A19C-4579-9B14-E1BD0A074817}" srcOrd="0" destOrd="0" presId="urn:microsoft.com/office/officeart/2005/8/layout/gear1"/>
    <dgm:cxn modelId="{1B8E507F-194A-41F2-8431-E65A423F7D8B}" type="presOf" srcId="{03E42FDB-5889-41DA-A72B-6D1F95051B73}" destId="{77AF693D-F181-463D-B02F-60388B7E4BA7}" srcOrd="0" destOrd="0" presId="urn:microsoft.com/office/officeart/2005/8/layout/gear1"/>
    <dgm:cxn modelId="{FA4CBEC0-DE21-45BB-ACDB-9C65F21E8049}" type="presOf" srcId="{4B5B5DBD-D5CB-47B5-84F3-BC7945BE605E}" destId="{49970083-5AB9-401C-9B65-390CE776E4ED}" srcOrd="0" destOrd="0" presId="urn:microsoft.com/office/officeart/2005/8/layout/gear1"/>
    <dgm:cxn modelId="{FFFCF333-0345-43B5-86CD-463523719295}" type="presOf" srcId="{DF7DBCCA-97D4-4FBB-A245-DEA9A07131DA}" destId="{C6CD57E6-59EA-46CB-9831-47A305CD9834}" srcOrd="2" destOrd="0" presId="urn:microsoft.com/office/officeart/2005/8/layout/gear1"/>
    <dgm:cxn modelId="{48F2D075-1D07-48F9-A972-2EAF1C0F8707}" type="presParOf" srcId="{77AF693D-F181-463D-B02F-60388B7E4BA7}" destId="{4E7D0D45-A19C-4579-9B14-E1BD0A074817}" srcOrd="0" destOrd="0" presId="urn:microsoft.com/office/officeart/2005/8/layout/gear1"/>
    <dgm:cxn modelId="{9255945E-41E5-4362-9E90-469D56C6F1B8}" type="presParOf" srcId="{77AF693D-F181-463D-B02F-60388B7E4BA7}" destId="{38593069-F37B-4D3D-A8DC-4C4D0BA2667E}" srcOrd="1" destOrd="0" presId="urn:microsoft.com/office/officeart/2005/8/layout/gear1"/>
    <dgm:cxn modelId="{F9593B66-7650-4242-A653-B432541BE786}" type="presParOf" srcId="{77AF693D-F181-463D-B02F-60388B7E4BA7}" destId="{C6CD57E6-59EA-46CB-9831-47A305CD9834}" srcOrd="2" destOrd="0" presId="urn:microsoft.com/office/officeart/2005/8/layout/gear1"/>
    <dgm:cxn modelId="{E6722881-68F0-4A99-9716-4E3FFE9AC0B2}" type="presParOf" srcId="{77AF693D-F181-463D-B02F-60388B7E4BA7}" destId="{49970083-5AB9-401C-9B65-390CE776E4ED}" srcOrd="3" destOrd="0" presId="urn:microsoft.com/office/officeart/2005/8/layout/gear1"/>
  </dgm:cxnLst>
  <dgm:bg/>
  <dgm:whole/>
</dgm:dataModel>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layout4.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gif>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jpeg>
</file>

<file path=ppt/media/image7.pn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F7520B-107D-4AC3-AA47-2FD9CD186472}" type="datetimeFigureOut">
              <a:rPr lang="es-ES" smtClean="0"/>
              <a:pPr/>
              <a:t>11/12/2011</a:t>
            </a:fld>
            <a:endParaRPr lang="es-E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4EE1684-8AF3-47CC-A1BE-9F2E92DA46DE}" type="slidenum">
              <a:rPr lang="es-ES" smtClean="0"/>
              <a:pPr/>
              <a:t>‹#›</a:t>
            </a:fld>
            <a:endParaRPr lang="es-E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a:buFontTx/>
              <a:buChar char="-"/>
            </a:pPr>
            <a:r>
              <a:rPr lang="es-ES" baseline="0" dirty="0" smtClean="0"/>
              <a:t> Problemas de los diseño clásico de desarrollo software, que es usado en la mayoría de consultoras españolas.</a:t>
            </a:r>
          </a:p>
          <a:p>
            <a:pPr>
              <a:buFontTx/>
              <a:buChar char="-"/>
            </a:pPr>
            <a:r>
              <a:rPr lang="es-ES" baseline="0" dirty="0" smtClean="0"/>
              <a:t> Diseño clásico: Modelo basado en ingenierías como las aplicadas a la industria de la construcción y manufactura.</a:t>
            </a:r>
          </a:p>
        </p:txBody>
      </p:sp>
      <p:sp>
        <p:nvSpPr>
          <p:cNvPr id="4" name="Slide Number Placeholder 3"/>
          <p:cNvSpPr>
            <a:spLocks noGrp="1"/>
          </p:cNvSpPr>
          <p:nvPr>
            <p:ph type="sldNum" sz="quarter" idx="10"/>
          </p:nvPr>
        </p:nvSpPr>
        <p:spPr/>
        <p:txBody>
          <a:bodyPr/>
          <a:lstStyle/>
          <a:p>
            <a:fld id="{E4EE1684-8AF3-47CC-A1BE-9F2E92DA46DE}" type="slidenum">
              <a:rPr lang="es-ES" smtClean="0"/>
              <a:pPr/>
              <a:t>2</a:t>
            </a:fld>
            <a:endParaRPr lang="es-E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Explicar de</a:t>
            </a:r>
            <a:r>
              <a:rPr lang="es-ES" baseline="0" dirty="0" smtClean="0"/>
              <a:t> que va el proyecto </a:t>
            </a:r>
            <a:r>
              <a:rPr lang="es-ES" baseline="0" dirty="0" err="1" smtClean="0"/>
              <a:t>Comuni@</a:t>
            </a:r>
            <a:r>
              <a:rPr lang="es-ES" baseline="0" dirty="0" smtClean="0"/>
              <a:t>:</a:t>
            </a:r>
          </a:p>
          <a:p>
            <a:r>
              <a:rPr lang="es-ES" baseline="0" dirty="0" smtClean="0"/>
              <a:t>1.- Emula un proyecto real, es decir, se supone que formará parte de la intranet de una empresa ficticia.</a:t>
            </a:r>
          </a:p>
          <a:p>
            <a:r>
              <a:rPr lang="es-ES" baseline="0" dirty="0" smtClean="0"/>
              <a:t>2.- Portal web de publicación de anuncios y sugerencias.</a:t>
            </a:r>
          </a:p>
          <a:p>
            <a:r>
              <a:rPr lang="es-ES" baseline="0" dirty="0" smtClean="0"/>
              <a:t>3.- Accesible vía Servicios web, con el ejemplo para </a:t>
            </a:r>
            <a:r>
              <a:rPr lang="es-ES" baseline="0" dirty="0" err="1" smtClean="0"/>
              <a:t>Android</a:t>
            </a:r>
            <a:r>
              <a:rPr lang="es-ES" baseline="0" dirty="0" smtClean="0"/>
              <a:t>.</a:t>
            </a: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11</a:t>
            </a:fld>
            <a:endParaRPr lang="es-E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sz="1200" kern="1200" baseline="0" dirty="0" smtClean="0">
                <a:solidFill>
                  <a:schemeClr val="tx1"/>
                </a:solidFill>
                <a:latin typeface="+mn-lt"/>
                <a:ea typeface="+mn-ea"/>
                <a:cs typeface="+mn-cs"/>
              </a:rPr>
              <a:t>Como se trata de un proyecto con plazo fijo, se hizo un breve análisis que se documentó con un diagrama de Gantt en donde las tareas tenían un alcance muy amplio.</a:t>
            </a:r>
          </a:p>
          <a:p>
            <a:endParaRPr lang="es-ES" sz="1200" kern="1200" baseline="0" dirty="0" smtClean="0">
              <a:solidFill>
                <a:schemeClr val="tx1"/>
              </a:solidFill>
              <a:latin typeface="+mn-lt"/>
              <a:ea typeface="+mn-ea"/>
              <a:cs typeface="+mn-cs"/>
            </a:endParaRPr>
          </a:p>
          <a:p>
            <a:r>
              <a:rPr lang="es-ES" sz="1200" kern="1200" baseline="0" dirty="0" smtClean="0">
                <a:solidFill>
                  <a:schemeClr val="tx1"/>
                </a:solidFill>
                <a:latin typeface="+mn-lt"/>
                <a:ea typeface="+mn-ea"/>
                <a:cs typeface="+mn-cs"/>
              </a:rPr>
              <a:t>Contabilizando el tiempo y la disponibilidad de los desarrolladores, se planificaron las semanas de manera que se pudiera trabajar unas dieciocho horas: seis horas entre semana a dividir en dos días, y doce durante el fin de semana.</a:t>
            </a:r>
          </a:p>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baseline="0" dirty="0" smtClean="0">
                <a:solidFill>
                  <a:schemeClr val="tx1"/>
                </a:solidFill>
                <a:latin typeface="+mn-lt"/>
                <a:ea typeface="+mn-ea"/>
                <a:cs typeface="+mn-cs"/>
              </a:rPr>
              <a:t>18 horas X semana X 2 desarrolladores = 36 horas/semana de trabajo efectivo.</a:t>
            </a:r>
          </a:p>
          <a:p>
            <a:pPr marL="0" marR="0" indent="0" algn="l" defTabSz="914400" rtl="0" eaLnBrk="1" fontAlgn="auto" latinLnBrk="0" hangingPunct="1">
              <a:lnSpc>
                <a:spcPct val="100000"/>
              </a:lnSpc>
              <a:spcBef>
                <a:spcPts val="0"/>
              </a:spcBef>
              <a:spcAft>
                <a:spcPts val="0"/>
              </a:spcAft>
              <a:buClrTx/>
              <a:buSzTx/>
              <a:buFontTx/>
              <a:buNone/>
              <a:tabLst/>
              <a:defRPr/>
            </a:pPr>
            <a:endParaRPr lang="es-E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baseline="0" dirty="0" smtClean="0">
                <a:solidFill>
                  <a:schemeClr val="tx1"/>
                </a:solidFill>
                <a:latin typeface="+mn-lt"/>
                <a:ea typeface="+mn-ea"/>
                <a:cs typeface="+mn-cs"/>
              </a:rPr>
              <a:t>Esto da un total de 656 horas dedicadas al proyecto.</a:t>
            </a:r>
          </a:p>
          <a:p>
            <a:pPr marL="0" marR="0" indent="0" algn="l" defTabSz="914400" rtl="0" eaLnBrk="1" fontAlgn="auto" latinLnBrk="0" hangingPunct="1">
              <a:lnSpc>
                <a:spcPct val="100000"/>
              </a:lnSpc>
              <a:spcBef>
                <a:spcPts val="0"/>
              </a:spcBef>
              <a:spcAft>
                <a:spcPts val="0"/>
              </a:spcAft>
              <a:buClrTx/>
              <a:buSzTx/>
              <a:buFontTx/>
              <a:buNone/>
              <a:tabLst/>
              <a:defRPr/>
            </a:pPr>
            <a:endParaRPr lang="es-E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baseline="0" dirty="0" smtClean="0">
                <a:solidFill>
                  <a:schemeClr val="tx1"/>
                </a:solidFill>
                <a:latin typeface="+mn-lt"/>
                <a:ea typeface="+mn-ea"/>
                <a:cs typeface="+mn-cs"/>
              </a:rPr>
              <a:t>costes indirectos suelen subir un 50%-60% con respecto a los costes de la persona. (15+7) x 656 = 14432 euros en total.</a:t>
            </a:r>
          </a:p>
          <a:p>
            <a:pPr marL="0" marR="0" indent="0" algn="l" defTabSz="914400" rtl="0" eaLnBrk="1" fontAlgn="auto" latinLnBrk="0" hangingPunct="1">
              <a:lnSpc>
                <a:spcPct val="100000"/>
              </a:lnSpc>
              <a:spcBef>
                <a:spcPts val="0"/>
              </a:spcBef>
              <a:spcAft>
                <a:spcPts val="0"/>
              </a:spcAft>
              <a:buClrTx/>
              <a:buSzTx/>
              <a:buFontTx/>
              <a:buNone/>
              <a:tabLst/>
              <a:defRPr/>
            </a:pPr>
            <a:endParaRPr lang="es-E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baseline="0" dirty="0" smtClean="0">
                <a:solidFill>
                  <a:schemeClr val="tx1"/>
                </a:solidFill>
                <a:latin typeface="+mn-lt"/>
                <a:ea typeface="+mn-ea"/>
                <a:cs typeface="+mn-cs"/>
              </a:rPr>
              <a:t>Comentar motivo de desvío: Horas extras, enfermedad y ampliación de alcance (</a:t>
            </a:r>
            <a:r>
              <a:rPr lang="es-ES" sz="1200" kern="1200" baseline="0" dirty="0" err="1" smtClean="0">
                <a:solidFill>
                  <a:schemeClr val="tx1"/>
                </a:solidFill>
                <a:latin typeface="+mn-lt"/>
                <a:ea typeface="+mn-ea"/>
                <a:cs typeface="+mn-cs"/>
              </a:rPr>
              <a:t>Android</a:t>
            </a:r>
            <a:r>
              <a:rPr lang="es-ES" sz="1200" kern="1200" baseline="0" dirty="0" smtClean="0">
                <a:solidFill>
                  <a:schemeClr val="tx1"/>
                </a:solidFill>
                <a:latin typeface="+mn-lt"/>
                <a:ea typeface="+mn-ea"/>
                <a:cs typeface="+mn-cs"/>
              </a:rPr>
              <a:t>) </a:t>
            </a:r>
            <a:r>
              <a:rPr lang="es-ES" sz="1200" kern="1200" baseline="0" dirty="0" smtClean="0">
                <a:solidFill>
                  <a:schemeClr val="tx1"/>
                </a:solidFill>
                <a:latin typeface="+mn-lt"/>
                <a:ea typeface="+mn-ea"/>
                <a:cs typeface="+mn-cs"/>
                <a:sym typeface="Wingdings" pitchFamily="2" charset="2"/>
              </a:rPr>
              <a:t> no hubo demasiado incremento en horas.</a:t>
            </a:r>
            <a:endParaRPr lang="es-ES" sz="1200" kern="1200" baseline="0" dirty="0" smtClean="0">
              <a:solidFill>
                <a:schemeClr val="tx1"/>
              </a:solidFill>
              <a:latin typeface="+mn-lt"/>
              <a:ea typeface="+mn-ea"/>
              <a:cs typeface="+mn-cs"/>
            </a:endParaRPr>
          </a:p>
          <a:p>
            <a:endParaRPr lang="es-ES" sz="1200" kern="1200" baseline="0" dirty="0" smtClean="0">
              <a:solidFill>
                <a:schemeClr val="tx1"/>
              </a:solidFill>
              <a:latin typeface="+mn-lt"/>
              <a:ea typeface="+mn-ea"/>
              <a:cs typeface="+mn-cs"/>
            </a:endParaRPr>
          </a:p>
          <a:p>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12</a:t>
            </a:fld>
            <a:endParaRPr lang="es-E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Reunión</a:t>
            </a:r>
            <a:r>
              <a:rPr lang="es-ES" baseline="0" dirty="0" smtClean="0"/>
              <a:t> con el cliente para la toma de requisitos en forma de historias de usuarios:</a:t>
            </a:r>
          </a:p>
          <a:p>
            <a:pPr>
              <a:buFontTx/>
              <a:buChar char="-"/>
            </a:pPr>
            <a:r>
              <a:rPr lang="es-ES" baseline="0" dirty="0" smtClean="0"/>
              <a:t>Lenguaje natural.</a:t>
            </a:r>
          </a:p>
          <a:p>
            <a:pPr>
              <a:buFontTx/>
              <a:buChar char="-"/>
            </a:pPr>
            <a:r>
              <a:rPr lang="es-ES" baseline="0" dirty="0" smtClean="0"/>
              <a:t>En una frase o dos.</a:t>
            </a:r>
          </a:p>
          <a:p>
            <a:pPr>
              <a:buFontTx/>
              <a:buChar char="-"/>
            </a:pPr>
            <a:r>
              <a:rPr lang="es-ES" baseline="0" dirty="0" smtClean="0"/>
              <a:t>Muy concretas.</a:t>
            </a:r>
          </a:p>
          <a:p>
            <a:pPr>
              <a:buFontTx/>
              <a:buChar char="-"/>
            </a:pPr>
            <a:r>
              <a:rPr lang="es-ES" baseline="0" dirty="0" smtClean="0"/>
              <a:t>Se evitan las ambigüedades.</a:t>
            </a:r>
          </a:p>
          <a:p>
            <a:pPr>
              <a:buFontTx/>
              <a:buChar char="-"/>
            </a:pPr>
            <a:r>
              <a:rPr lang="es-ES" baseline="0" dirty="0" smtClean="0"/>
              <a:t>Entendible para el cliente</a:t>
            </a: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13</a:t>
            </a:fld>
            <a:endParaRPr lang="es-E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Sprint inicial</a:t>
            </a:r>
          </a:p>
          <a:p>
            <a:r>
              <a:rPr lang="es-ES" sz="1200" kern="1200" baseline="0" dirty="0" smtClean="0">
                <a:solidFill>
                  <a:schemeClr val="tx1"/>
                </a:solidFill>
                <a:latin typeface="+mn-lt"/>
                <a:ea typeface="+mn-ea"/>
                <a:cs typeface="+mn-cs"/>
              </a:rPr>
              <a:t>Corresponde con la priorización de tareas, generación del </a:t>
            </a:r>
            <a:r>
              <a:rPr lang="es-ES" sz="1200" kern="1200" baseline="0" dirty="0" err="1" smtClean="0">
                <a:solidFill>
                  <a:schemeClr val="tx1"/>
                </a:solidFill>
                <a:latin typeface="+mn-lt"/>
                <a:ea typeface="+mn-ea"/>
                <a:cs typeface="+mn-cs"/>
              </a:rPr>
              <a:t>backlog</a:t>
            </a:r>
            <a:r>
              <a:rPr lang="es-ES" sz="1200" kern="1200" baseline="0" dirty="0" smtClean="0">
                <a:solidFill>
                  <a:schemeClr val="tx1"/>
                </a:solidFill>
                <a:latin typeface="+mn-lt"/>
                <a:ea typeface="+mn-ea"/>
                <a:cs typeface="+mn-cs"/>
              </a:rPr>
              <a:t>, elección de tecnologías y preparación del entorno.</a:t>
            </a: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14</a:t>
            </a:fld>
            <a:endParaRPr lang="es-E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Crear</a:t>
            </a:r>
            <a:r>
              <a:rPr lang="es-ES" baseline="0" dirty="0" smtClean="0"/>
              <a:t> nuevo usuario, autenticarse y editar perfil.</a:t>
            </a:r>
          </a:p>
          <a:p>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15</a:t>
            </a:fld>
            <a:endParaRPr lang="es-E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Insertar comunicado</a:t>
            </a:r>
            <a:r>
              <a:rPr lang="es-ES" baseline="0" dirty="0" smtClean="0"/>
              <a:t>.</a:t>
            </a:r>
          </a:p>
          <a:p>
            <a:r>
              <a:rPr lang="es-ES" baseline="0" dirty="0" smtClean="0"/>
              <a:t>Ver listado de comunicado.</a:t>
            </a:r>
          </a:p>
          <a:p>
            <a:r>
              <a:rPr lang="es-ES" baseline="0" dirty="0" smtClean="0"/>
              <a:t>Ver detalle del comunicado.</a:t>
            </a: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16</a:t>
            </a:fld>
            <a:endParaRPr lang="es-E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baseline="0" dirty="0" smtClean="0">
                <a:solidFill>
                  <a:schemeClr val="tx1"/>
                </a:solidFill>
                <a:latin typeface="+mn-lt"/>
                <a:ea typeface="+mn-ea"/>
                <a:cs typeface="+mn-cs"/>
              </a:rPr>
              <a:t>Historia 7400 - Responder comunicados</a:t>
            </a:r>
          </a:p>
          <a:p>
            <a:r>
              <a:rPr lang="es-ES" sz="1200" kern="1200" baseline="0" dirty="0" smtClean="0">
                <a:solidFill>
                  <a:schemeClr val="tx1"/>
                </a:solidFill>
                <a:latin typeface="+mn-lt"/>
                <a:ea typeface="+mn-ea"/>
                <a:cs typeface="+mn-cs"/>
              </a:rPr>
              <a:t>6900 - El administrador quiere borrar sus respuestas.</a:t>
            </a:r>
          </a:p>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baseline="0" dirty="0" smtClean="0">
                <a:solidFill>
                  <a:schemeClr val="tx1"/>
                </a:solidFill>
                <a:latin typeface="+mn-lt"/>
                <a:ea typeface="+mn-ea"/>
                <a:cs typeface="+mn-cs"/>
              </a:rPr>
              <a:t>Historia 7300 - Estados de comunicados.</a:t>
            </a:r>
          </a:p>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baseline="0" dirty="0" smtClean="0">
                <a:solidFill>
                  <a:schemeClr val="tx1"/>
                </a:solidFill>
                <a:latin typeface="+mn-lt"/>
                <a:ea typeface="+mn-ea"/>
                <a:cs typeface="+mn-cs"/>
              </a:rPr>
              <a:t>6800 - El administrador quiere borrar comunicados.</a:t>
            </a:r>
          </a:p>
          <a:p>
            <a:endParaRPr lang="es-ES" sz="1200" kern="1200" baseline="0" dirty="0" smtClean="0">
              <a:solidFill>
                <a:schemeClr val="tx1"/>
              </a:solidFill>
              <a:latin typeface="+mn-lt"/>
              <a:ea typeface="+mn-ea"/>
              <a:cs typeface="+mn-cs"/>
            </a:endParaRPr>
          </a:p>
          <a:p>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17</a:t>
            </a:fld>
            <a:endParaRPr lang="es-E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Investigación sobre SW como </a:t>
            </a:r>
            <a:r>
              <a:rPr lang="es-ES" dirty="0" err="1" smtClean="0"/>
              <a:t>rest</a:t>
            </a:r>
            <a:r>
              <a:rPr lang="es-ES" dirty="0" smtClean="0"/>
              <a:t> y </a:t>
            </a:r>
            <a:r>
              <a:rPr lang="es-ES" dirty="0" err="1" smtClean="0"/>
              <a:t>rpc</a:t>
            </a:r>
            <a:r>
              <a:rPr lang="es-ES" dirty="0" smtClean="0"/>
              <a:t>.</a:t>
            </a:r>
          </a:p>
          <a:p>
            <a:r>
              <a:rPr lang="es-ES" dirty="0" smtClean="0"/>
              <a:t>Implementación</a:t>
            </a:r>
            <a:r>
              <a:rPr lang="es-ES" baseline="0" dirty="0" smtClean="0"/>
              <a:t> usando CXF con notaciones.</a:t>
            </a: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18</a:t>
            </a:fld>
            <a:endParaRPr lang="es-E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kern="1200" baseline="0" dirty="0" smtClean="0">
                <a:solidFill>
                  <a:schemeClr val="tx1"/>
                </a:solidFill>
                <a:latin typeface="+mn-lt"/>
                <a:ea typeface="+mn-ea"/>
                <a:cs typeface="+mn-cs"/>
              </a:rPr>
              <a:t>Historia 9000 - Borrar comunicado por email.</a:t>
            </a:r>
          </a:p>
          <a:p>
            <a:r>
              <a:rPr lang="es-ES" sz="1200" kern="1200" baseline="0" dirty="0" smtClean="0">
                <a:solidFill>
                  <a:schemeClr val="tx1"/>
                </a:solidFill>
                <a:latin typeface="+mn-lt"/>
                <a:ea typeface="+mn-ea"/>
                <a:cs typeface="+mn-cs"/>
              </a:rPr>
              <a:t>8750 - El administrador quiere que le llegue por mail los nuevos comunicados</a:t>
            </a:r>
          </a:p>
          <a:p>
            <a:r>
              <a:rPr lang="es-ES" sz="1200" kern="1200" baseline="0" dirty="0" smtClean="0">
                <a:solidFill>
                  <a:schemeClr val="tx1"/>
                </a:solidFill>
                <a:latin typeface="+mn-lt"/>
                <a:ea typeface="+mn-ea"/>
                <a:cs typeface="+mn-cs"/>
              </a:rPr>
              <a:t>8500 - El usuario quiere que le lleguen por mail el cambio del estado de su comunicado.</a:t>
            </a:r>
            <a:endParaRPr lang="pt-BR"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baseline="0" dirty="0" smtClean="0">
                <a:solidFill>
                  <a:schemeClr val="tx1"/>
                </a:solidFill>
                <a:latin typeface="+mn-lt"/>
                <a:ea typeface="+mn-ea"/>
                <a:cs typeface="+mn-cs"/>
              </a:rPr>
              <a:t>Historia 7000 - Búsqueda de comunicados.</a:t>
            </a:r>
          </a:p>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baseline="0" dirty="0" smtClean="0">
                <a:solidFill>
                  <a:schemeClr val="tx1"/>
                </a:solidFill>
                <a:latin typeface="+mn-lt"/>
                <a:ea typeface="+mn-ea"/>
                <a:cs typeface="+mn-cs"/>
              </a:rPr>
              <a:t>Historia 6500 - Paginar comunicados.</a:t>
            </a:r>
          </a:p>
          <a:p>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20</a:t>
            </a:fld>
            <a:endParaRPr lang="es-E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A</a:t>
            </a:r>
            <a:r>
              <a:rPr lang="es-ES" baseline="0" dirty="0" smtClean="0"/>
              <a:t> pesar de las dificultades: trabajar a jornada completa, picos de producción que nos obliga a hacer horas extras, enfermedades… se ha conseguido adaptar el marco de trabajo </a:t>
            </a:r>
            <a:r>
              <a:rPr lang="es-ES" baseline="0" dirty="0" err="1" smtClean="0"/>
              <a:t>Scrum</a:t>
            </a:r>
            <a:r>
              <a:rPr lang="es-ES" baseline="0" dirty="0" smtClean="0"/>
              <a:t> a nuestras circunstancias: Cada día que quedábamos pequeña reunión para ponernos al día por </a:t>
            </a:r>
            <a:r>
              <a:rPr lang="es-ES" baseline="0" dirty="0" err="1" smtClean="0"/>
              <a:t>gtalk</a:t>
            </a:r>
            <a:r>
              <a:rPr lang="es-ES" baseline="0" dirty="0" smtClean="0"/>
              <a:t>. Se intentaba quedar de manera presencial una vez por semana para aumentar la comunicación y facilitar la programación en parejas… </a:t>
            </a:r>
          </a:p>
          <a:p>
            <a:r>
              <a:rPr lang="es-ES" baseline="0" dirty="0" smtClean="0"/>
              <a:t>BDD ha resultado muy útil a la hora de adecuar los requisitos cambiantes y generar un código de calidad.</a:t>
            </a: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22</a:t>
            </a:fld>
            <a:endParaRPr lang="es-E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Char char="-"/>
            </a:pPr>
            <a:r>
              <a:rPr lang="es-ES" baseline="0" dirty="0" smtClean="0"/>
              <a:t> Adecuar el modo de acometer el desarrollo software para que se ajuste a los requisitos cambiantes.</a:t>
            </a:r>
          </a:p>
          <a:p>
            <a:pPr>
              <a:buFontTx/>
              <a:buChar char="-"/>
            </a:pPr>
            <a:r>
              <a:rPr lang="es-ES" baseline="0" dirty="0" smtClean="0"/>
              <a:t> Cómo incluso en modelos de producción industriales largamente utilizados están empezando a adoptar los principios del </a:t>
            </a:r>
            <a:r>
              <a:rPr lang="es-ES" baseline="0" dirty="0" err="1" smtClean="0"/>
              <a:t>agilismo</a:t>
            </a:r>
            <a:r>
              <a:rPr lang="es-ES" baseline="0" dirty="0" smtClean="0"/>
              <a:t>: Lean </a:t>
            </a:r>
            <a:r>
              <a:rPr lang="es-ES" baseline="0" dirty="0" err="1" smtClean="0"/>
              <a:t>Manufactoring</a:t>
            </a:r>
            <a:r>
              <a:rPr lang="es-ES" baseline="0" dirty="0" smtClean="0"/>
              <a:t>, el modelo de Toyota.</a:t>
            </a:r>
          </a:p>
          <a:p>
            <a:pPr>
              <a:buFontTx/>
              <a:buChar char="-"/>
            </a:pPr>
            <a:r>
              <a:rPr lang="es-ES" baseline="0" dirty="0" smtClean="0"/>
              <a:t> </a:t>
            </a:r>
            <a:r>
              <a:rPr lang="es-ES" baseline="0" dirty="0" err="1" smtClean="0"/>
              <a:t>Comunic@</a:t>
            </a:r>
            <a:r>
              <a:rPr lang="es-ES" baseline="0" dirty="0" smtClean="0"/>
              <a:t> como ejemplo de desarrollo ágil.</a:t>
            </a:r>
            <a:endParaRPr lang="es-ES" dirty="0" smtClean="0"/>
          </a:p>
          <a:p>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3</a:t>
            </a:fld>
            <a:endParaRPr lang="es-E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 typeface="Wingdings" pitchFamily="2" charset="2"/>
              <a:buChar char="Ø"/>
            </a:pPr>
            <a:r>
              <a:rPr lang="es-ES" sz="1200" b="1" dirty="0" smtClean="0"/>
              <a:t>Cambio de mentalidad a la hora de desarrollar.</a:t>
            </a:r>
          </a:p>
          <a:p>
            <a:pPr>
              <a:buFont typeface="Wingdings" pitchFamily="2" charset="2"/>
              <a:buChar char="Ø"/>
            </a:pPr>
            <a:r>
              <a:rPr lang="es-ES" sz="1200" b="1" dirty="0" smtClean="0"/>
              <a:t>Puesta en práctica de técnicas ágiles en un proyecto desde su concepción a su acabado.</a:t>
            </a:r>
          </a:p>
          <a:p>
            <a:pPr>
              <a:buFont typeface="Wingdings" pitchFamily="2" charset="2"/>
              <a:buChar char="Ø"/>
            </a:pPr>
            <a:r>
              <a:rPr lang="es-ES" sz="1200" b="1" dirty="0" smtClean="0"/>
              <a:t>Dar a conocer estas metodologías en la universidad con un ejemplo práctico.</a:t>
            </a:r>
          </a:p>
          <a:p>
            <a:endParaRPr lang="es-ES" dirty="0" smtClean="0"/>
          </a:p>
        </p:txBody>
      </p:sp>
      <p:sp>
        <p:nvSpPr>
          <p:cNvPr id="4" name="Slide Number Placeholder 3"/>
          <p:cNvSpPr>
            <a:spLocks noGrp="1"/>
          </p:cNvSpPr>
          <p:nvPr>
            <p:ph type="sldNum" sz="quarter" idx="10"/>
          </p:nvPr>
        </p:nvSpPr>
        <p:spPr/>
        <p:txBody>
          <a:bodyPr/>
          <a:lstStyle/>
          <a:p>
            <a:fld id="{E4EE1684-8AF3-47CC-A1BE-9F2E92DA46DE}" type="slidenum">
              <a:rPr lang="es-ES" smtClean="0"/>
              <a:pPr/>
              <a:t>24</a:t>
            </a:fld>
            <a:endParaRPr lang="es-E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Productividad, no a base de reducir</a:t>
            </a:r>
            <a:r>
              <a:rPr lang="es-ES" baseline="0" dirty="0" smtClean="0"/>
              <a:t> costes de personas (bajos salarios, horas extras…), si no de ser eficiente a la hora de generar el recurso (desarrollo de producto adecuado para el cliente minimizando los errores y garantizando una gestión del tiempo de manera responsable) </a:t>
            </a:r>
            <a:r>
              <a:rPr lang="es-ES" baseline="0" dirty="0" smtClean="0">
                <a:sym typeface="Wingdings" pitchFamily="2" charset="2"/>
              </a:rPr>
              <a:t> No se sobredimensiona el producto, no se pierde de vista la visión El cliente tiene un producto acorde a sus necesidades.</a:t>
            </a:r>
            <a:endParaRPr lang="es-ES" baseline="0" dirty="0" smtClean="0"/>
          </a:p>
          <a:p>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4</a:t>
            </a:fld>
            <a:endParaRPr lang="es-E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Char char="-"/>
            </a:pPr>
            <a:r>
              <a:rPr lang="es-ES" dirty="0" smtClean="0"/>
              <a:t> </a:t>
            </a:r>
            <a:r>
              <a:rPr lang="es-ES" dirty="0" err="1" smtClean="0"/>
              <a:t>Scrum</a:t>
            </a:r>
            <a:r>
              <a:rPr lang="es-ES" dirty="0" smtClean="0"/>
              <a:t> es un marco de trabajo. Lo más importante es</a:t>
            </a:r>
            <a:r>
              <a:rPr lang="es-ES" baseline="0" dirty="0" smtClean="0"/>
              <a:t> mantener la visión </a:t>
            </a:r>
            <a:r>
              <a:rPr lang="es-ES" baseline="0" dirty="0" smtClean="0">
                <a:sym typeface="Wingdings" pitchFamily="2" charset="2"/>
              </a:rPr>
              <a:t> el objetivo real del proyecto.</a:t>
            </a:r>
            <a:endParaRPr lang="es-ES" dirty="0" smtClean="0"/>
          </a:p>
          <a:p>
            <a:pPr>
              <a:buFontTx/>
              <a:buChar char="-"/>
            </a:pPr>
            <a:r>
              <a:rPr lang="es-ES" baseline="0" dirty="0" smtClean="0"/>
              <a:t> Explicar roles en </a:t>
            </a:r>
            <a:r>
              <a:rPr lang="es-ES" baseline="0" dirty="0" err="1" smtClean="0"/>
              <a:t>Scrum</a:t>
            </a:r>
            <a:r>
              <a:rPr lang="es-ES" baseline="0" dirty="0" smtClean="0"/>
              <a:t>.</a:t>
            </a:r>
          </a:p>
          <a:p>
            <a:pPr>
              <a:buFontTx/>
              <a:buChar char="-"/>
            </a:pPr>
            <a:r>
              <a:rPr lang="es-ES" baseline="0" dirty="0" smtClean="0"/>
              <a:t> Gallinas: Los que ponen los huevos, es decir, la pasta: usuarios, cliente… </a:t>
            </a:r>
            <a:r>
              <a:rPr lang="es-ES" baseline="0" dirty="0" err="1" smtClean="0"/>
              <a:t>Stakeholders</a:t>
            </a:r>
            <a:r>
              <a:rPr lang="es-ES" baseline="0" dirty="0" smtClean="0"/>
              <a:t>.</a:t>
            </a:r>
          </a:p>
          <a:p>
            <a:pPr>
              <a:buFontTx/>
              <a:buChar char="-"/>
            </a:pPr>
            <a:r>
              <a:rPr lang="es-ES" baseline="0" dirty="0" smtClean="0"/>
              <a:t> Cerdos: Los que van al matadero si la cosa no funciona: Dueño del producto, </a:t>
            </a:r>
            <a:r>
              <a:rPr lang="es-ES" baseline="0" dirty="0" err="1" smtClean="0"/>
              <a:t>Scrum</a:t>
            </a:r>
            <a:r>
              <a:rPr lang="es-ES" baseline="0" dirty="0" smtClean="0"/>
              <a:t> máster y equipo(desarrolladores)</a:t>
            </a: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5</a:t>
            </a:fld>
            <a:endParaRPr lang="es-E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Char char="-"/>
            </a:pPr>
            <a:r>
              <a:rPr lang="es-ES" dirty="0" smtClean="0"/>
              <a:t>Explicación de una iteración en </a:t>
            </a:r>
            <a:r>
              <a:rPr lang="es-ES" dirty="0" err="1" smtClean="0"/>
              <a:t>Scrum</a:t>
            </a:r>
            <a:r>
              <a:rPr lang="es-ES" dirty="0" smtClean="0"/>
              <a:t>.</a:t>
            </a:r>
          </a:p>
          <a:p>
            <a:pPr>
              <a:buFontTx/>
              <a:buChar char="-"/>
            </a:pPr>
            <a:r>
              <a:rPr lang="es-ES" baseline="0" dirty="0" err="1" smtClean="0"/>
              <a:t>Scrum</a:t>
            </a:r>
            <a:r>
              <a:rPr lang="es-ES" baseline="0" dirty="0" smtClean="0"/>
              <a:t> está acotado en el tiempo (2-3 semanas, tiempo limite para las reuniones) </a:t>
            </a:r>
            <a:r>
              <a:rPr lang="es-ES" baseline="0" dirty="0" smtClean="0">
                <a:sym typeface="Wingdings" pitchFamily="2" charset="2"/>
              </a:rPr>
              <a:t> es flexible en cuanto a requisitos y cambios entre </a:t>
            </a:r>
            <a:r>
              <a:rPr lang="es-ES" baseline="0" dirty="0" err="1" smtClean="0">
                <a:sym typeface="Wingdings" pitchFamily="2" charset="2"/>
              </a:rPr>
              <a:t>sprints</a:t>
            </a:r>
            <a:r>
              <a:rPr lang="es-ES" baseline="0" dirty="0" smtClean="0">
                <a:sym typeface="Wingdings" pitchFamily="2" charset="2"/>
              </a:rPr>
              <a:t> pero es muy estricto durante el mismo.</a:t>
            </a:r>
            <a:endParaRPr lang="es-ES" baseline="0" dirty="0" smtClean="0"/>
          </a:p>
          <a:p>
            <a:pPr>
              <a:buFontTx/>
              <a:buChar char="-"/>
            </a:pPr>
            <a:r>
              <a:rPr lang="es-ES" baseline="0" dirty="0" smtClean="0"/>
              <a:t> Las retrospectivas son las reuniones más importantes </a:t>
            </a:r>
            <a:r>
              <a:rPr lang="es-ES" baseline="0" dirty="0" smtClean="0">
                <a:sym typeface="Wingdings" pitchFamily="2" charset="2"/>
              </a:rPr>
              <a:t> trata sobre la relación interpersonal y la mejora continua en el proceso.</a:t>
            </a:r>
          </a:p>
          <a:p>
            <a:pPr>
              <a:buFontTx/>
              <a:buNone/>
            </a:pP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6</a:t>
            </a:fld>
            <a:endParaRPr lang="es-E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None/>
            </a:pPr>
            <a:r>
              <a:rPr lang="es-ES" dirty="0" smtClean="0"/>
              <a:t>- Diagramas de </a:t>
            </a:r>
            <a:r>
              <a:rPr lang="es-ES" dirty="0" err="1" smtClean="0"/>
              <a:t>BurnOut</a:t>
            </a:r>
            <a:r>
              <a:rPr lang="es-ES" dirty="0" smtClean="0"/>
              <a:t> y pizarra de </a:t>
            </a:r>
            <a:r>
              <a:rPr lang="es-ES" dirty="0" err="1" smtClean="0"/>
              <a:t>Scrum</a:t>
            </a: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7</a:t>
            </a:fld>
            <a:endParaRPr lang="es-E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Desarrollo orientado a comportamiento = Desarrollo orientado a test.</a:t>
            </a:r>
          </a:p>
          <a:p>
            <a:endParaRPr lang="es-ES" baseline="0" dirty="0" smtClean="0"/>
          </a:p>
          <a:p>
            <a:r>
              <a:rPr lang="es-ES" baseline="0" dirty="0" smtClean="0"/>
              <a:t>Se escriben los test primero para tener:</a:t>
            </a:r>
          </a:p>
          <a:p>
            <a:r>
              <a:rPr lang="es-ES" baseline="0" dirty="0" smtClean="0"/>
              <a:t>1.- Alta cobertura</a:t>
            </a:r>
          </a:p>
          <a:p>
            <a:r>
              <a:rPr lang="es-ES" baseline="0" dirty="0" smtClean="0"/>
              <a:t>2.- Los test hacen de ejemplo y explican la api.</a:t>
            </a:r>
          </a:p>
          <a:p>
            <a:endParaRPr lang="es-ES" baseline="0" dirty="0" smtClean="0"/>
          </a:p>
          <a:p>
            <a:r>
              <a:rPr lang="es-ES" baseline="0" dirty="0" smtClean="0"/>
              <a:t>Tipo de </a:t>
            </a:r>
            <a:r>
              <a:rPr lang="es-ES" baseline="0" dirty="0" err="1" smtClean="0"/>
              <a:t>tests</a:t>
            </a:r>
            <a:r>
              <a:rPr lang="es-ES" baseline="0" dirty="0" smtClean="0"/>
              <a:t>:</a:t>
            </a:r>
          </a:p>
          <a:p>
            <a:pPr>
              <a:buFontTx/>
              <a:buChar char="-"/>
            </a:pPr>
            <a:r>
              <a:rPr lang="es-ES" baseline="0" dirty="0" smtClean="0"/>
              <a:t> Unitarios – Prueba una solo un comportamiento para una funcionalidad específica.</a:t>
            </a:r>
          </a:p>
          <a:p>
            <a:pPr>
              <a:buFontTx/>
              <a:buChar char="-"/>
            </a:pPr>
            <a:r>
              <a:rPr lang="es-ES" baseline="0" dirty="0" smtClean="0"/>
              <a:t> Integración – Pruebas que comprueban el correcto funcionamiento entre módulos (ejemplo: unión con DAO)</a:t>
            </a:r>
          </a:p>
          <a:p>
            <a:pPr>
              <a:buFontTx/>
              <a:buChar char="-"/>
            </a:pPr>
            <a:r>
              <a:rPr lang="es-ES" baseline="0" dirty="0" smtClean="0"/>
              <a:t> Sistema – Pruebas integrales que comprueban el funcionamiento global. </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8</a:t>
            </a:fld>
            <a:endParaRPr lang="es-E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Explicar algoritmo BDD:</a:t>
            </a:r>
          </a:p>
          <a:p>
            <a:r>
              <a:rPr lang="es-ES" dirty="0" smtClean="0"/>
              <a:t>1.- Escribir primero el</a:t>
            </a:r>
            <a:r>
              <a:rPr lang="es-ES" baseline="0" dirty="0" smtClean="0"/>
              <a:t> test de cómo queremos que funcione.</a:t>
            </a:r>
          </a:p>
          <a:p>
            <a:r>
              <a:rPr lang="es-ES" baseline="0" dirty="0" smtClean="0"/>
              <a:t>2.- Escribir el código necesario para que pase el test.</a:t>
            </a:r>
          </a:p>
          <a:p>
            <a:pPr marL="0" marR="0" indent="0" algn="l" defTabSz="914400" rtl="0" eaLnBrk="1" fontAlgn="auto" latinLnBrk="0" hangingPunct="1">
              <a:lnSpc>
                <a:spcPct val="100000"/>
              </a:lnSpc>
              <a:spcBef>
                <a:spcPts val="0"/>
              </a:spcBef>
              <a:spcAft>
                <a:spcPts val="0"/>
              </a:spcAft>
              <a:buClrTx/>
              <a:buSzTx/>
              <a:buFontTx/>
              <a:buNone/>
              <a:tabLst/>
              <a:defRPr/>
            </a:pPr>
            <a:r>
              <a:rPr lang="es-ES" baseline="0" dirty="0" smtClean="0"/>
              <a:t>3.- </a:t>
            </a:r>
            <a:r>
              <a:rPr lang="es-ES" baseline="0" dirty="0" err="1" smtClean="0"/>
              <a:t>Refactorizar</a:t>
            </a:r>
            <a:r>
              <a:rPr lang="es-ES" baseline="0" dirty="0" smtClean="0"/>
              <a:t> el código para eliminar malos olores como la duplicidad. (</a:t>
            </a:r>
            <a:r>
              <a:rPr lang="es-ES" baseline="0" dirty="0" err="1" smtClean="0"/>
              <a:t>Refactoring</a:t>
            </a:r>
            <a:r>
              <a:rPr lang="es-ES" baseline="0" dirty="0" smtClean="0"/>
              <a:t>: </a:t>
            </a:r>
            <a:r>
              <a:rPr lang="en-US" baseline="0" dirty="0" smtClean="0"/>
              <a:t>Improving the Design of Existing Code)</a:t>
            </a:r>
          </a:p>
          <a:p>
            <a:pPr marL="0" marR="0" indent="0" algn="l" defTabSz="914400" rtl="0" eaLnBrk="1" fontAlgn="auto" latinLnBrk="0" hangingPunct="1">
              <a:lnSpc>
                <a:spcPct val="100000"/>
              </a:lnSpc>
              <a:spcBef>
                <a:spcPts val="0"/>
              </a:spcBef>
              <a:spcAft>
                <a:spcPts val="0"/>
              </a:spcAft>
              <a:buClrTx/>
              <a:buSzTx/>
              <a:buFontTx/>
              <a:buNone/>
              <a:tabLst/>
              <a:defRPr/>
            </a:pP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9</a:t>
            </a:fld>
            <a:endParaRPr lang="es-E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Programación</a:t>
            </a:r>
            <a:r>
              <a:rPr lang="es-ES" baseline="0" dirty="0" smtClean="0"/>
              <a:t> en parejas es una práctica dentro de XP que tiene como características:</a:t>
            </a:r>
          </a:p>
          <a:p>
            <a:pPr>
              <a:buFontTx/>
              <a:buChar char="-"/>
            </a:pPr>
            <a:r>
              <a:rPr lang="es-ES" baseline="0" dirty="0" smtClean="0"/>
              <a:t> Mejor calidad de código.</a:t>
            </a:r>
          </a:p>
          <a:p>
            <a:pPr>
              <a:buFontTx/>
              <a:buChar char="-"/>
            </a:pPr>
            <a:r>
              <a:rPr lang="es-ES" baseline="0" dirty="0" smtClean="0"/>
              <a:t> Traspaso de conocimiento.</a:t>
            </a:r>
          </a:p>
          <a:p>
            <a:pPr>
              <a:buFontTx/>
              <a:buChar char="-"/>
            </a:pPr>
            <a:r>
              <a:rPr lang="es-ES" baseline="0" dirty="0" smtClean="0"/>
              <a:t> Un poco más lento durante el desarrollo pero que revierte en menos tiempo de depuración.</a:t>
            </a:r>
            <a:endParaRPr lang="es-ES" dirty="0"/>
          </a:p>
        </p:txBody>
      </p:sp>
      <p:sp>
        <p:nvSpPr>
          <p:cNvPr id="4" name="Slide Number Placeholder 3"/>
          <p:cNvSpPr>
            <a:spLocks noGrp="1"/>
          </p:cNvSpPr>
          <p:nvPr>
            <p:ph type="sldNum" sz="quarter" idx="10"/>
          </p:nvPr>
        </p:nvSpPr>
        <p:spPr/>
        <p:txBody>
          <a:bodyPr/>
          <a:lstStyle/>
          <a:p>
            <a:fld id="{E4EE1684-8AF3-47CC-A1BE-9F2E92DA46DE}" type="slidenum">
              <a:rPr lang="es-ES" smtClean="0"/>
              <a:pPr/>
              <a:t>10</a:t>
            </a:fld>
            <a:endParaRPr lang="es-E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smtClean="0"/>
              <a:t>Click to edit Master title style</a:t>
            </a:r>
            <a:endParaRPr lang="es-E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s-ES"/>
          </a:p>
        </p:txBody>
      </p:sp>
      <p:sp>
        <p:nvSpPr>
          <p:cNvPr id="4" name="Date Placeholder 3"/>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4" name="Date Placeholder 3"/>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smtClean="0"/>
              <a:t>Click to edit Master title style</a:t>
            </a:r>
            <a:endParaRPr lang="es-ES"/>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4" name="Date Placeholder 3"/>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4" name="Date Placeholder 3"/>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4"/>
          </a:xfrm>
        </p:spPr>
        <p:txBody>
          <a:bodyPr anchor="t"/>
          <a:lstStyle>
            <a:lvl1pPr algn="l">
              <a:defRPr sz="4000" b="1" cap="all"/>
            </a:lvl1pPr>
          </a:lstStyle>
          <a:p>
            <a:r>
              <a:rPr lang="en-US" smtClean="0"/>
              <a:t>Click to edit Master title style</a:t>
            </a:r>
            <a:endParaRPr lang="es-E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5" name="Date Placeholder 4"/>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s-ES"/>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5" name="Text Placeholder 4"/>
          <p:cNvSpPr>
            <a:spLocks noGrp="1"/>
          </p:cNvSpPr>
          <p:nvPr>
            <p:ph type="body" sz="quarter" idx="3"/>
          </p:nvPr>
        </p:nvSpPr>
        <p:spPr>
          <a:xfrm>
            <a:off x="4645028"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8"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7" name="Date Placeholder 6"/>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
          </a:p>
        </p:txBody>
      </p:sp>
      <p:sp>
        <p:nvSpPr>
          <p:cNvPr id="3" name="Date Placeholder 2"/>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73049"/>
            <a:ext cx="3008313" cy="1162051"/>
          </a:xfrm>
        </p:spPr>
        <p:txBody>
          <a:bodyPr anchor="b"/>
          <a:lstStyle>
            <a:lvl1pPr algn="l">
              <a:defRPr sz="2000" b="1"/>
            </a:lvl1pPr>
          </a:lstStyle>
          <a:p>
            <a:r>
              <a:rPr lang="en-US" smtClean="0"/>
              <a:t>Click to edit Master title style</a:t>
            </a:r>
            <a:endParaRPr lang="es-ES"/>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4" name="Text Placeholder 3"/>
          <p:cNvSpPr>
            <a:spLocks noGrp="1"/>
          </p:cNvSpPr>
          <p:nvPr>
            <p:ph type="body" sz="half" idx="2"/>
          </p:nvPr>
        </p:nvSpPr>
        <p:spPr>
          <a:xfrm>
            <a:off x="457203"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s-E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Text Placeholder 3"/>
          <p:cNvSpPr>
            <a:spLocks noGrp="1"/>
          </p:cNvSpPr>
          <p:nvPr>
            <p:ph type="body" sz="half" idx="2"/>
          </p:nvPr>
        </p:nvSpPr>
        <p:spPr>
          <a:xfrm>
            <a:off x="1792288" y="5367339"/>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70CB51-BA61-4B7E-A41F-AE4DE919B3A0}" type="datetimeFigureOut">
              <a:rPr lang="es-ES" smtClean="0"/>
              <a:pPr/>
              <a:t>11/12/2011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80CB1B85-E243-408C-B665-25CF2490A853}" type="slidenum">
              <a:rPr lang="es-ES" smtClean="0"/>
              <a:pPr/>
              <a:t>‹#›</a:t>
            </a:fld>
            <a:endParaRPr lang="es-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39000"/>
            <a:duotone>
              <a:schemeClr val="bg2">
                <a:shade val="45000"/>
                <a:satMod val="135000"/>
              </a:schemeClr>
              <a:prstClr val="white"/>
            </a:duotone>
            <a:lum/>
          </a:blip>
          <a:srcRect/>
          <a:stretch>
            <a:fillRect t="9000" b="-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smtClean="0"/>
              <a:t>Click to edit Master title style</a:t>
            </a:r>
            <a:endParaRPr lang="es-ES"/>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70CB51-BA61-4B7E-A41F-AE4DE919B3A0}" type="datetimeFigureOut">
              <a:rPr lang="es-ES" smtClean="0"/>
              <a:pPr/>
              <a:t>11/12/2011</a:t>
            </a:fld>
            <a:endParaRPr lang="es-E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CB1B85-E243-408C-B665-25CF2490A853}" type="slidenum">
              <a:rPr lang="es-ES" smtClean="0"/>
              <a:pPr/>
              <a:t>‹#›</a:t>
            </a:fld>
            <a:endParaRPr lang="es-E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gif"/><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image" Target="../media/image4.gif"/><Relationship Id="rId7" Type="http://schemas.openxmlformats.org/officeDocument/2006/relationships/diagramData" Target="../diagrams/data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jpeg"/><Relationship Id="rId10" Type="http://schemas.openxmlformats.org/officeDocument/2006/relationships/diagramColors" Target="../diagrams/colors1.xml"/><Relationship Id="rId4" Type="http://schemas.openxmlformats.org/officeDocument/2006/relationships/image" Target="../media/image5.jpeg"/><Relationship Id="rId9"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gif"/><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2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48.png"/></Relationships>
</file>

<file path=ppt/slides/_rels/slide23.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diagramLayout" Target="../diagrams/layout4.xml"/><Relationship Id="rId7" Type="http://schemas.openxmlformats.org/officeDocument/2006/relationships/image" Target="../media/image50.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openxmlformats.org/officeDocument/2006/relationships/image" Target="../media/image4.gif"/><Relationship Id="rId5" Type="http://schemas.openxmlformats.org/officeDocument/2006/relationships/diagramColors" Target="../diagrams/colors4.xml"/><Relationship Id="rId10" Type="http://schemas.openxmlformats.org/officeDocument/2006/relationships/image" Target="../media/image53.png"/><Relationship Id="rId4" Type="http://schemas.openxmlformats.org/officeDocument/2006/relationships/diagramQuickStyle" Target="../diagrams/quickStyle4.xml"/><Relationship Id="rId9" Type="http://schemas.openxmlformats.org/officeDocument/2006/relationships/image" Target="../media/image52.png"/></Relationships>
</file>

<file path=ppt/slides/_rels/slide24.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7.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4.gif"/></Relationships>
</file>

<file path=ppt/slides/_rels/slide2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image" Target="../media/image4.gif"/><Relationship Id="rId7"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diagramColors" Target="../diagrams/colors2.xml"/><Relationship Id="rId5" Type="http://schemas.openxmlformats.org/officeDocument/2006/relationships/image" Target="../media/image9.jpeg"/><Relationship Id="rId10" Type="http://schemas.openxmlformats.org/officeDocument/2006/relationships/diagramQuickStyle" Target="../diagrams/quickStyle2.xml"/><Relationship Id="rId4" Type="http://schemas.openxmlformats.org/officeDocument/2006/relationships/image" Target="../media/image8.gif"/><Relationship Id="rId9"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4.gif"/></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4.gif"/><Relationship Id="rId7" Type="http://schemas.openxmlformats.org/officeDocument/2006/relationships/diagramQuickStyle" Target="../diagrams/quickStyle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9000"/>
            <a:lum bright="70000" contrast="-70000"/>
          </a:blip>
          <a:srcRect/>
          <a:stretch>
            <a:fillRect t="-3000" b="-3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2428869"/>
            <a:ext cx="9144000" cy="928694"/>
          </a:xfrm>
          <a:ln>
            <a:solidFill>
              <a:schemeClr val="tx2"/>
            </a:solidFill>
          </a:ln>
          <a:effectLst>
            <a:glow rad="63500">
              <a:schemeClr val="accent5">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lnRef>
          <a:fillRef idx="1">
            <a:schemeClr val="lt1"/>
          </a:fillRef>
          <a:effectRef idx="0">
            <a:schemeClr val="accent1"/>
          </a:effectRef>
          <a:fontRef idx="minor">
            <a:schemeClr val="dk1"/>
          </a:fontRef>
        </p:style>
        <p:txBody>
          <a:bodyPr>
            <a:normAutofit/>
          </a:bodyPr>
          <a:lstStyle/>
          <a:p>
            <a:r>
              <a:rPr lang="es-ES" b="1" dirty="0" err="1" smtClean="0">
                <a:ln w="12700">
                  <a:solidFill>
                    <a:schemeClr val="tx2">
                      <a:satMod val="155000"/>
                    </a:schemeClr>
                  </a:solidFill>
                  <a:prstDash val="solid"/>
                </a:ln>
                <a:solidFill>
                  <a:schemeClr val="accent1">
                    <a:lumMod val="40000"/>
                    <a:lumOff val="60000"/>
                  </a:schemeClr>
                </a:solidFill>
                <a:effectLst>
                  <a:innerShdw blurRad="63500" dist="50800" dir="13500000">
                    <a:prstClr val="black">
                      <a:alpha val="50000"/>
                    </a:prstClr>
                  </a:innerShdw>
                </a:effectLst>
                <a:latin typeface="Arial Black" pitchFamily="34" charset="0"/>
                <a:cs typeface="Arial" pitchFamily="34" charset="0"/>
              </a:rPr>
              <a:t>Comunic@</a:t>
            </a:r>
            <a:endParaRPr lang="es-ES" b="1" dirty="0">
              <a:ln w="12700">
                <a:solidFill>
                  <a:schemeClr val="tx2">
                    <a:satMod val="155000"/>
                  </a:schemeClr>
                </a:solidFill>
                <a:prstDash val="solid"/>
              </a:ln>
              <a:solidFill>
                <a:schemeClr val="accent1">
                  <a:lumMod val="40000"/>
                  <a:lumOff val="60000"/>
                </a:schemeClr>
              </a:solidFill>
              <a:effectLst>
                <a:innerShdw blurRad="63500" dist="50800" dir="13500000">
                  <a:prstClr val="black">
                    <a:alpha val="50000"/>
                  </a:prstClr>
                </a:innerShdw>
              </a:effectLst>
              <a:latin typeface="Arial Black" pitchFamily="34" charset="0"/>
              <a:cs typeface="Arial" pitchFamily="34" charset="0"/>
            </a:endParaRPr>
          </a:p>
        </p:txBody>
      </p:sp>
      <p:sp>
        <p:nvSpPr>
          <p:cNvPr id="3" name="Subtitle 2"/>
          <p:cNvSpPr>
            <a:spLocks noGrp="1"/>
          </p:cNvSpPr>
          <p:nvPr>
            <p:ph type="subTitle" idx="1"/>
          </p:nvPr>
        </p:nvSpPr>
        <p:spPr>
          <a:xfrm>
            <a:off x="1371600" y="3886202"/>
            <a:ext cx="6400800" cy="542932"/>
          </a:xfrm>
          <a:effectLst>
            <a:reflection blurRad="6350" stA="50000" endA="300" endPos="55000" dir="5400000" sy="-100000" algn="bl" rotWithShape="0"/>
          </a:effectLst>
        </p:spPr>
        <p:txBody>
          <a:bodyPr>
            <a:normAutofit fontScale="92500" lnSpcReduction="10000"/>
          </a:bodyPr>
          <a:lstStyle/>
          <a:p>
            <a:r>
              <a:rPr lang="es-ES" spc="-150" dirty="0" smtClean="0">
                <a:solidFill>
                  <a:schemeClr val="tx2"/>
                </a:solidFill>
                <a:effectLst>
                  <a:outerShdw blurRad="38100" dist="38100" dir="2700000" algn="tl">
                    <a:srgbClr val="000000">
                      <a:alpha val="43137"/>
                    </a:srgbClr>
                  </a:outerShdw>
                </a:effectLst>
                <a:latin typeface="Arial Narrow" pitchFamily="34" charset="0"/>
                <a:cs typeface="Arial" pitchFamily="34" charset="0"/>
              </a:rPr>
              <a:t>Un </a:t>
            </a:r>
            <a:r>
              <a:rPr lang="es-ES" dirty="0" smtClean="0">
                <a:solidFill>
                  <a:schemeClr val="tx2"/>
                </a:solidFill>
                <a:effectLst>
                  <a:outerShdw blurRad="38100" dist="38100" dir="2700000" algn="tl">
                    <a:srgbClr val="000000">
                      <a:alpha val="43137"/>
                    </a:srgbClr>
                  </a:outerShdw>
                </a:effectLst>
                <a:latin typeface="Arial Narrow" pitchFamily="34" charset="0"/>
                <a:cs typeface="Arial" pitchFamily="34" charset="0"/>
              </a:rPr>
              <a:t>ejemplo</a:t>
            </a:r>
            <a:r>
              <a:rPr lang="es-ES" spc="-150" dirty="0" smtClean="0">
                <a:solidFill>
                  <a:schemeClr val="tx2"/>
                </a:solidFill>
                <a:effectLst>
                  <a:outerShdw blurRad="38100" dist="38100" dir="2700000" algn="tl">
                    <a:srgbClr val="000000">
                      <a:alpha val="43137"/>
                    </a:srgbClr>
                  </a:outerShdw>
                </a:effectLst>
                <a:latin typeface="Arial Narrow" pitchFamily="34" charset="0"/>
                <a:cs typeface="Arial" pitchFamily="34" charset="0"/>
              </a:rPr>
              <a:t> práctico de desarrollo ágil</a:t>
            </a:r>
            <a:endParaRPr lang="es-ES" spc="-150" dirty="0">
              <a:effectLst>
                <a:outerShdw blurRad="38100" dist="38100" dir="2700000" algn="tl">
                  <a:srgbClr val="000000">
                    <a:alpha val="43137"/>
                  </a:srgbClr>
                </a:outerShdw>
              </a:effectLst>
            </a:endParaRPr>
          </a:p>
        </p:txBody>
      </p:sp>
      <p:pic>
        <p:nvPicPr>
          <p:cNvPr id="4" name="Picture 3" descr="Logo.jpg"/>
          <p:cNvPicPr>
            <a:picLocks noChangeAspect="1"/>
          </p:cNvPicPr>
          <p:nvPr/>
        </p:nvPicPr>
        <p:blipFill>
          <a:blip r:embed="rId3"/>
          <a:stretch>
            <a:fillRect/>
          </a:stretch>
        </p:blipFill>
        <p:spPr>
          <a:xfrm>
            <a:off x="7643834" y="257153"/>
            <a:ext cx="1342300" cy="1200158"/>
          </a:xfrm>
          <a:prstGeom prst="rect">
            <a:avLst/>
          </a:prstGeom>
          <a:effectLst>
            <a:outerShdw blurRad="50800" dist="38100" dir="18900000" algn="bl" rotWithShape="0">
              <a:prstClr val="black">
                <a:alpha val="40000"/>
              </a:prstClr>
            </a:outerShdw>
          </a:effectLst>
        </p:spPr>
        <p:style>
          <a:lnRef idx="2">
            <a:schemeClr val="accent1"/>
          </a:lnRef>
          <a:fillRef idx="1">
            <a:schemeClr val="lt1"/>
          </a:fillRef>
          <a:effectRef idx="0">
            <a:schemeClr val="accent1"/>
          </a:effectRef>
          <a:fontRef idx="minor">
            <a:schemeClr val="dk1"/>
          </a:fontRef>
        </p:style>
      </p:pic>
    </p:spTree>
  </p:cSld>
  <p:clrMapOvr>
    <a:masterClrMapping/>
  </p:clrMapOvr>
  <p:transition>
    <p:fade thruBlk="1"/>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Metodologías ágiles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5" name="Rectangle 4"/>
          <p:cNvSpPr/>
          <p:nvPr/>
        </p:nvSpPr>
        <p:spPr>
          <a:xfrm>
            <a:off x="785786" y="928670"/>
            <a:ext cx="7855035" cy="923330"/>
          </a:xfrm>
          <a:prstGeom prst="rect">
            <a:avLst/>
          </a:prstGeom>
          <a:noFill/>
        </p:spPr>
        <p:txBody>
          <a:bodyPr wrap="none" lIns="91440" tIns="45720" rIns="91440" bIns="45720">
            <a:spAutoFit/>
          </a:bodyPr>
          <a:lstStyle/>
          <a:p>
            <a:pPr algn="ctr"/>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Programación en parejas</a:t>
            </a:r>
            <a:endParaRPr lang="es-E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7170" name="Picture 2"/>
          <p:cNvPicPr>
            <a:picLocks noChangeAspect="1" noChangeArrowheads="1"/>
          </p:cNvPicPr>
          <p:nvPr/>
        </p:nvPicPr>
        <p:blipFill>
          <a:blip r:embed="rId4"/>
          <a:srcRect/>
          <a:stretch>
            <a:fillRect/>
          </a:stretch>
        </p:blipFill>
        <p:spPr bwMode="auto">
          <a:xfrm>
            <a:off x="1714480" y="1928802"/>
            <a:ext cx="5357850" cy="4036090"/>
          </a:xfrm>
          <a:prstGeom prst="rect">
            <a:avLst/>
          </a:prstGeom>
          <a:noFill/>
          <a:ln w="9525">
            <a:noFill/>
            <a:miter lim="800000"/>
            <a:headEnd/>
            <a:tailEnd/>
          </a:ln>
          <a:effectLst/>
        </p:spPr>
      </p:pic>
      <p:pic>
        <p:nvPicPr>
          <p:cNvPr id="6" name="Picture 5" descr="sillaProgramacionParejas.png"/>
          <p:cNvPicPr>
            <a:picLocks noChangeAspect="1"/>
          </p:cNvPicPr>
          <p:nvPr/>
        </p:nvPicPr>
        <p:blipFill>
          <a:blip r:embed="rId5"/>
          <a:stretch>
            <a:fillRect/>
          </a:stretch>
        </p:blipFill>
        <p:spPr>
          <a:xfrm>
            <a:off x="6286512" y="3929066"/>
            <a:ext cx="2381250" cy="24955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dissolve">
                                      <p:cBhvr>
                                        <p:cTn id="7" dur="500"/>
                                        <p:tgtEl>
                                          <p:spTgt spid="7170"/>
                                        </p:tgtEl>
                                      </p:cBhvr>
                                    </p:animEffect>
                                  </p:childTnLst>
                                </p:cTn>
                              </p:par>
                            </p:childTnLst>
                          </p:cTn>
                        </p:par>
                        <p:par>
                          <p:cTn id="8" fill="hold">
                            <p:stCondLst>
                              <p:cond delay="500"/>
                            </p:stCondLst>
                            <p:childTnLst>
                              <p:par>
                                <p:cTn id="9" presetID="53"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¿Qué es </a:t>
            </a:r>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Comunic@</a:t>
            </a:r>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pic>
        <p:nvPicPr>
          <p:cNvPr id="9219" name="Picture 3"/>
          <p:cNvPicPr>
            <a:picLocks noChangeAspect="1" noChangeArrowheads="1"/>
          </p:cNvPicPr>
          <p:nvPr/>
        </p:nvPicPr>
        <p:blipFill>
          <a:blip r:embed="rId4"/>
          <a:srcRect/>
          <a:stretch>
            <a:fillRect/>
          </a:stretch>
        </p:blipFill>
        <p:spPr bwMode="auto">
          <a:xfrm>
            <a:off x="357158" y="2571744"/>
            <a:ext cx="4857784" cy="3759664"/>
          </a:xfrm>
          <a:prstGeom prst="rect">
            <a:avLst/>
          </a:prstGeom>
          <a:noFill/>
          <a:ln w="28575">
            <a:solidFill>
              <a:schemeClr val="tx2"/>
            </a:solidFill>
            <a:miter lim="800000"/>
            <a:headEnd/>
            <a:tailEnd/>
          </a:ln>
          <a:effectLst/>
        </p:spPr>
      </p:pic>
      <p:pic>
        <p:nvPicPr>
          <p:cNvPr id="9220" name="Picture 4"/>
          <p:cNvPicPr>
            <a:picLocks noChangeAspect="1" noChangeArrowheads="1"/>
          </p:cNvPicPr>
          <p:nvPr/>
        </p:nvPicPr>
        <p:blipFill>
          <a:blip r:embed="rId5"/>
          <a:srcRect/>
          <a:stretch>
            <a:fillRect/>
          </a:stretch>
        </p:blipFill>
        <p:spPr bwMode="auto">
          <a:xfrm>
            <a:off x="1428728" y="785794"/>
            <a:ext cx="4343409" cy="2694715"/>
          </a:xfrm>
          <a:prstGeom prst="rect">
            <a:avLst/>
          </a:prstGeom>
          <a:noFill/>
          <a:ln w="28575">
            <a:solidFill>
              <a:schemeClr val="tx2"/>
            </a:solidFill>
            <a:miter lim="800000"/>
            <a:headEnd/>
            <a:tailEnd/>
          </a:ln>
          <a:effectLst/>
        </p:spPr>
      </p:pic>
      <p:pic>
        <p:nvPicPr>
          <p:cNvPr id="9218" name="Picture 2"/>
          <p:cNvPicPr>
            <a:picLocks noChangeAspect="1" noChangeArrowheads="1"/>
          </p:cNvPicPr>
          <p:nvPr/>
        </p:nvPicPr>
        <p:blipFill>
          <a:blip r:embed="rId6" cstate="print"/>
          <a:srcRect/>
          <a:stretch>
            <a:fillRect/>
          </a:stretch>
        </p:blipFill>
        <p:spPr bwMode="auto">
          <a:xfrm>
            <a:off x="5643570" y="1785926"/>
            <a:ext cx="2786082" cy="3714776"/>
          </a:xfrm>
          <a:prstGeom prst="rect">
            <a:avLst/>
          </a:prstGeom>
          <a:noFill/>
          <a:ln w="28575">
            <a:solidFill>
              <a:schemeClr val="tx2">
                <a:lumMod val="75000"/>
              </a:schemeClr>
            </a:solid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9219"/>
                                        </p:tgtEl>
                                        <p:attrNameLst>
                                          <p:attrName>style.visibility</p:attrName>
                                        </p:attrNameLst>
                                      </p:cBhvr>
                                      <p:to>
                                        <p:strVal val="visible"/>
                                      </p:to>
                                    </p:set>
                                    <p:animEffect transition="in" filter="dissolve">
                                      <p:cBhvr>
                                        <p:cTn id="7" dur="500"/>
                                        <p:tgtEl>
                                          <p:spTgt spid="9219"/>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9220"/>
                                        </p:tgtEl>
                                        <p:attrNameLst>
                                          <p:attrName>style.visibility</p:attrName>
                                        </p:attrNameLst>
                                      </p:cBhvr>
                                      <p:to>
                                        <p:strVal val="visible"/>
                                      </p:to>
                                    </p:set>
                                    <p:animEffect transition="in" filter="dissolve">
                                      <p:cBhvr>
                                        <p:cTn id="11" dur="500"/>
                                        <p:tgtEl>
                                          <p:spTgt spid="9220"/>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9218"/>
                                        </p:tgtEl>
                                        <p:attrNameLst>
                                          <p:attrName>style.visibility</p:attrName>
                                        </p:attrNameLst>
                                      </p:cBhvr>
                                      <p:to>
                                        <p:strVal val="visible"/>
                                      </p:to>
                                    </p:set>
                                    <p:animEffect transition="in" filter="dissolve">
                                      <p:cBhvr>
                                        <p:cTn id="15"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Planificación y costes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pic>
        <p:nvPicPr>
          <p:cNvPr id="8195" name="Picture 3"/>
          <p:cNvPicPr>
            <a:picLocks noChangeAspect="1" noChangeArrowheads="1"/>
          </p:cNvPicPr>
          <p:nvPr/>
        </p:nvPicPr>
        <p:blipFill>
          <a:blip r:embed="rId4"/>
          <a:srcRect/>
          <a:stretch>
            <a:fillRect/>
          </a:stretch>
        </p:blipFill>
        <p:spPr bwMode="auto">
          <a:xfrm>
            <a:off x="1357290" y="3896029"/>
            <a:ext cx="6526167" cy="1209679"/>
          </a:xfrm>
          <a:prstGeom prst="rect">
            <a:avLst/>
          </a:prstGeom>
          <a:ln>
            <a:headEnd/>
            <a:tailEnd/>
          </a:ln>
        </p:spPr>
        <p:style>
          <a:lnRef idx="2">
            <a:schemeClr val="accent1"/>
          </a:lnRef>
          <a:fillRef idx="1">
            <a:schemeClr val="lt1"/>
          </a:fillRef>
          <a:effectRef idx="0">
            <a:schemeClr val="accent1"/>
          </a:effectRef>
          <a:fontRef idx="minor">
            <a:schemeClr val="dk1"/>
          </a:fontRef>
        </p:style>
      </p:pic>
      <p:pic>
        <p:nvPicPr>
          <p:cNvPr id="8196" name="Picture 4"/>
          <p:cNvPicPr>
            <a:picLocks noChangeAspect="1" noChangeArrowheads="1"/>
          </p:cNvPicPr>
          <p:nvPr/>
        </p:nvPicPr>
        <p:blipFill>
          <a:blip r:embed="rId5"/>
          <a:srcRect/>
          <a:stretch>
            <a:fillRect/>
          </a:stretch>
        </p:blipFill>
        <p:spPr bwMode="auto">
          <a:xfrm>
            <a:off x="507629" y="1428736"/>
            <a:ext cx="8136337" cy="1425122"/>
          </a:xfrm>
          <a:prstGeom prst="rect">
            <a:avLst/>
          </a:prstGeom>
          <a:ln>
            <a:headEnd/>
            <a:tailEnd/>
          </a:ln>
        </p:spPr>
        <p:style>
          <a:lnRef idx="2">
            <a:schemeClr val="accent1"/>
          </a:lnRef>
          <a:fillRef idx="1">
            <a:schemeClr val="lt1"/>
          </a:fillRef>
          <a:effectRef idx="0">
            <a:schemeClr val="accent1"/>
          </a:effectRef>
          <a:fontRef idx="minor">
            <a:schemeClr val="dk1"/>
          </a:fontRef>
        </p:style>
      </p:pic>
      <p:sp>
        <p:nvSpPr>
          <p:cNvPr id="7" name="Rectangle 6"/>
          <p:cNvSpPr/>
          <p:nvPr/>
        </p:nvSpPr>
        <p:spPr>
          <a:xfrm>
            <a:off x="857224" y="5396227"/>
            <a:ext cx="7358114" cy="461665"/>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sz="2400" b="1" dirty="0" smtClean="0">
                <a:solidFill>
                  <a:schemeClr val="tx2"/>
                </a:solidFill>
              </a:rPr>
              <a:t>(costes personales + costes indirectos) X horas de trabajo</a:t>
            </a:r>
          </a:p>
        </p:txBody>
      </p:sp>
      <p:sp>
        <p:nvSpPr>
          <p:cNvPr id="9" name="TextBox 8"/>
          <p:cNvSpPr txBox="1"/>
          <p:nvPr/>
        </p:nvSpPr>
        <p:spPr>
          <a:xfrm>
            <a:off x="285720" y="3181649"/>
            <a:ext cx="1071570" cy="461665"/>
          </a:xfrm>
          <a:prstGeom prst="rect">
            <a:avLst/>
          </a:prstGeom>
          <a:noFill/>
        </p:spPr>
        <p:txBody>
          <a:bodyPr wrap="square" rtlCol="0">
            <a:spAutoFit/>
          </a:bodyPr>
          <a:lstStyle/>
          <a:p>
            <a:r>
              <a:rPr lang="es-ES"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Costes</a:t>
            </a:r>
            <a:endParaRPr lang="es-ES"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0" name="TextBox 9"/>
          <p:cNvSpPr txBox="1"/>
          <p:nvPr/>
        </p:nvSpPr>
        <p:spPr>
          <a:xfrm>
            <a:off x="285720" y="785794"/>
            <a:ext cx="2786082" cy="461665"/>
          </a:xfrm>
          <a:prstGeom prst="rect">
            <a:avLst/>
          </a:prstGeom>
          <a:noFill/>
        </p:spPr>
        <p:txBody>
          <a:bodyPr wrap="square" rtlCol="0">
            <a:spAutoFit/>
          </a:bodyPr>
          <a:lstStyle/>
          <a:p>
            <a:r>
              <a:rPr lang="es-ES"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Planificación</a:t>
            </a:r>
            <a:endParaRPr lang="es-ES"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par>
                                <p:cTn id="10" presetID="53" presetClass="entr" presetSubtype="0" fill="hold" nodeType="withEffect">
                                  <p:stCondLst>
                                    <p:cond delay="0"/>
                                  </p:stCondLst>
                                  <p:childTnLst>
                                    <p:set>
                                      <p:cBhvr>
                                        <p:cTn id="11" dur="1" fill="hold">
                                          <p:stCondLst>
                                            <p:cond delay="0"/>
                                          </p:stCondLst>
                                        </p:cTn>
                                        <p:tgtEl>
                                          <p:spTgt spid="8196"/>
                                        </p:tgtEl>
                                        <p:attrNameLst>
                                          <p:attrName>style.visibility</p:attrName>
                                        </p:attrNameLst>
                                      </p:cBhvr>
                                      <p:to>
                                        <p:strVal val="visible"/>
                                      </p:to>
                                    </p:set>
                                    <p:anim calcmode="lin" valueType="num">
                                      <p:cBhvr>
                                        <p:cTn id="12" dur="500" fill="hold"/>
                                        <p:tgtEl>
                                          <p:spTgt spid="8196"/>
                                        </p:tgtEl>
                                        <p:attrNameLst>
                                          <p:attrName>ppt_w</p:attrName>
                                        </p:attrNameLst>
                                      </p:cBhvr>
                                      <p:tavLst>
                                        <p:tav tm="0">
                                          <p:val>
                                            <p:fltVal val="0"/>
                                          </p:val>
                                        </p:tav>
                                        <p:tav tm="100000">
                                          <p:val>
                                            <p:strVal val="#ppt_w"/>
                                          </p:val>
                                        </p:tav>
                                      </p:tavLst>
                                    </p:anim>
                                    <p:anim calcmode="lin" valueType="num">
                                      <p:cBhvr>
                                        <p:cTn id="13" dur="500" fill="hold"/>
                                        <p:tgtEl>
                                          <p:spTgt spid="8196"/>
                                        </p:tgtEl>
                                        <p:attrNameLst>
                                          <p:attrName>ppt_h</p:attrName>
                                        </p:attrNameLst>
                                      </p:cBhvr>
                                      <p:tavLst>
                                        <p:tav tm="0">
                                          <p:val>
                                            <p:fltVal val="0"/>
                                          </p:val>
                                        </p:tav>
                                        <p:tav tm="100000">
                                          <p:val>
                                            <p:strVal val="#ppt_h"/>
                                          </p:val>
                                        </p:tav>
                                      </p:tavLst>
                                    </p:anim>
                                    <p:animEffect transition="in" filter="fade">
                                      <p:cBhvr>
                                        <p:cTn id="14" dur="500"/>
                                        <p:tgtEl>
                                          <p:spTgt spid="819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fltVal val="0"/>
                                          </p:val>
                                        </p:tav>
                                        <p:tav tm="100000">
                                          <p:val>
                                            <p:strVal val="#ppt_w"/>
                                          </p:val>
                                        </p:tav>
                                      </p:tavLst>
                                    </p:anim>
                                    <p:anim calcmode="lin" valueType="num">
                                      <p:cBhvr>
                                        <p:cTn id="20" dur="500" fill="hold"/>
                                        <p:tgtEl>
                                          <p:spTgt spid="9"/>
                                        </p:tgtEl>
                                        <p:attrNameLst>
                                          <p:attrName>ppt_h</p:attrName>
                                        </p:attrNameLst>
                                      </p:cBhvr>
                                      <p:tavLst>
                                        <p:tav tm="0">
                                          <p:val>
                                            <p:fltVal val="0"/>
                                          </p:val>
                                        </p:tav>
                                        <p:tav tm="100000">
                                          <p:val>
                                            <p:strVal val="#ppt_h"/>
                                          </p:val>
                                        </p:tav>
                                      </p:tavLst>
                                    </p:anim>
                                    <p:animEffect transition="in" filter="fade">
                                      <p:cBhvr>
                                        <p:cTn id="21" dur="500"/>
                                        <p:tgtEl>
                                          <p:spTgt spid="9"/>
                                        </p:tgtEl>
                                      </p:cBhvr>
                                    </p:animEffect>
                                  </p:childTnLst>
                                </p:cTn>
                              </p:par>
                              <p:par>
                                <p:cTn id="22" presetID="53" presetClass="entr" presetSubtype="0" fill="hold" nodeType="withEffect">
                                  <p:stCondLst>
                                    <p:cond delay="0"/>
                                  </p:stCondLst>
                                  <p:childTnLst>
                                    <p:set>
                                      <p:cBhvr>
                                        <p:cTn id="23" dur="1" fill="hold">
                                          <p:stCondLst>
                                            <p:cond delay="0"/>
                                          </p:stCondLst>
                                        </p:cTn>
                                        <p:tgtEl>
                                          <p:spTgt spid="8195"/>
                                        </p:tgtEl>
                                        <p:attrNameLst>
                                          <p:attrName>style.visibility</p:attrName>
                                        </p:attrNameLst>
                                      </p:cBhvr>
                                      <p:to>
                                        <p:strVal val="visible"/>
                                      </p:to>
                                    </p:set>
                                    <p:anim calcmode="lin" valueType="num">
                                      <p:cBhvr>
                                        <p:cTn id="24" dur="500" fill="hold"/>
                                        <p:tgtEl>
                                          <p:spTgt spid="8195"/>
                                        </p:tgtEl>
                                        <p:attrNameLst>
                                          <p:attrName>ppt_w</p:attrName>
                                        </p:attrNameLst>
                                      </p:cBhvr>
                                      <p:tavLst>
                                        <p:tav tm="0">
                                          <p:val>
                                            <p:fltVal val="0"/>
                                          </p:val>
                                        </p:tav>
                                        <p:tav tm="100000">
                                          <p:val>
                                            <p:strVal val="#ppt_w"/>
                                          </p:val>
                                        </p:tav>
                                      </p:tavLst>
                                    </p:anim>
                                    <p:anim calcmode="lin" valueType="num">
                                      <p:cBhvr>
                                        <p:cTn id="25" dur="500" fill="hold"/>
                                        <p:tgtEl>
                                          <p:spTgt spid="8195"/>
                                        </p:tgtEl>
                                        <p:attrNameLst>
                                          <p:attrName>ppt_h</p:attrName>
                                        </p:attrNameLst>
                                      </p:cBhvr>
                                      <p:tavLst>
                                        <p:tav tm="0">
                                          <p:val>
                                            <p:fltVal val="0"/>
                                          </p:val>
                                        </p:tav>
                                        <p:tav tm="100000">
                                          <p:val>
                                            <p:strVal val="#ppt_h"/>
                                          </p:val>
                                        </p:tav>
                                      </p:tavLst>
                                    </p:anim>
                                    <p:animEffect transition="in" filter="fade">
                                      <p:cBhvr>
                                        <p:cTn id="26" dur="500"/>
                                        <p:tgtEl>
                                          <p:spTgt spid="8195"/>
                                        </p:tgtEl>
                                      </p:cBhvr>
                                    </p:animEffect>
                                  </p:childTnLst>
                                </p:cTn>
                              </p:par>
                              <p:par>
                                <p:cTn id="27" presetID="53"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500" fill="hold"/>
                                        <p:tgtEl>
                                          <p:spTgt spid="7"/>
                                        </p:tgtEl>
                                        <p:attrNameLst>
                                          <p:attrName>ppt_w</p:attrName>
                                        </p:attrNameLst>
                                      </p:cBhvr>
                                      <p:tavLst>
                                        <p:tav tm="0">
                                          <p:val>
                                            <p:fltVal val="0"/>
                                          </p:val>
                                        </p:tav>
                                        <p:tav tm="100000">
                                          <p:val>
                                            <p:strVal val="#ppt_w"/>
                                          </p:val>
                                        </p:tav>
                                      </p:tavLst>
                                    </p:anim>
                                    <p:anim calcmode="lin" valueType="num">
                                      <p:cBhvr>
                                        <p:cTn id="30" dur="500" fill="hold"/>
                                        <p:tgtEl>
                                          <p:spTgt spid="7"/>
                                        </p:tgtEl>
                                        <p:attrNameLst>
                                          <p:attrName>ppt_h</p:attrName>
                                        </p:attrNameLst>
                                      </p:cBhvr>
                                      <p:tavLst>
                                        <p:tav tm="0">
                                          <p:val>
                                            <p:fltVal val="0"/>
                                          </p:val>
                                        </p:tav>
                                        <p:tav tm="100000">
                                          <p:val>
                                            <p:strVal val="#ppt_h"/>
                                          </p:val>
                                        </p:tav>
                                      </p:tavLst>
                                    </p:anim>
                                    <p:animEffect transition="in" filter="fade">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Scrum</a:t>
            </a:r>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 en </a:t>
            </a:r>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Comunic@</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4" name="Rectangle 3"/>
          <p:cNvSpPr/>
          <p:nvPr/>
        </p:nvSpPr>
        <p:spPr>
          <a:xfrm>
            <a:off x="1357290" y="785794"/>
            <a:ext cx="6415539" cy="923330"/>
          </a:xfrm>
          <a:prstGeom prst="rect">
            <a:avLst/>
          </a:prstGeom>
          <a:noFill/>
        </p:spPr>
        <p:txBody>
          <a:bodyPr wrap="none" lIns="91440" tIns="45720" rIns="91440" bIns="45720">
            <a:spAutoFit/>
          </a:bodyPr>
          <a:lstStyle/>
          <a:p>
            <a:pPr algn="ctr"/>
            <a:r>
              <a:rPr lang="en-US" sz="5400" b="1" spc="300" dirty="0" err="1"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Historias</a:t>
            </a:r>
            <a:r>
              <a:rPr lang="en-U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 de </a:t>
            </a:r>
            <a:r>
              <a:rPr lang="en-US" sz="5400" b="1" spc="300" dirty="0" err="1"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usuario</a:t>
            </a:r>
            <a:endParaRPr lang="en-US" sz="5400" b="1"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6" name="Picture 5" descr="tarjetasHU.png"/>
          <p:cNvPicPr>
            <a:picLocks noChangeAspect="1"/>
          </p:cNvPicPr>
          <p:nvPr/>
        </p:nvPicPr>
        <p:blipFill>
          <a:blip r:embed="rId4"/>
          <a:stretch>
            <a:fillRect/>
          </a:stretch>
        </p:blipFill>
        <p:spPr>
          <a:xfrm>
            <a:off x="-214347" y="1785926"/>
            <a:ext cx="6024605" cy="4518454"/>
          </a:xfrm>
          <a:prstGeom prst="rect">
            <a:avLst/>
          </a:prstGeom>
        </p:spPr>
      </p:pic>
      <p:sp>
        <p:nvSpPr>
          <p:cNvPr id="7" name="TextBox 6"/>
          <p:cNvSpPr txBox="1"/>
          <p:nvPr/>
        </p:nvSpPr>
        <p:spPr>
          <a:xfrm>
            <a:off x="5072066" y="1785926"/>
            <a:ext cx="3714776" cy="1631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buFont typeface="Wingdings" pitchFamily="2" charset="2"/>
              <a:buChar char="Ø"/>
            </a:pPr>
            <a:r>
              <a:rPr lang="es-ES" sz="2000" b="1" dirty="0" smtClean="0"/>
              <a:t>Toma de requisitos.</a:t>
            </a:r>
          </a:p>
          <a:p>
            <a:pPr>
              <a:buFont typeface="Wingdings" pitchFamily="2" charset="2"/>
              <a:buChar char="Ø"/>
            </a:pPr>
            <a:r>
              <a:rPr lang="es-ES" sz="2000" b="1" dirty="0" smtClean="0"/>
              <a:t>Lenguaje natural.</a:t>
            </a:r>
          </a:p>
          <a:p>
            <a:pPr>
              <a:buFont typeface="Wingdings" pitchFamily="2" charset="2"/>
              <a:buChar char="Ø"/>
            </a:pPr>
            <a:r>
              <a:rPr lang="es-ES" sz="2000" b="1" dirty="0" smtClean="0"/>
              <a:t>Simple y con frases cortas.</a:t>
            </a:r>
          </a:p>
          <a:p>
            <a:pPr>
              <a:buFont typeface="Wingdings" pitchFamily="2" charset="2"/>
              <a:buChar char="Ø"/>
            </a:pPr>
            <a:r>
              <a:rPr lang="es-ES" sz="2000" b="1" dirty="0" smtClean="0"/>
              <a:t>Evita ambigüedades.</a:t>
            </a:r>
          </a:p>
          <a:p>
            <a:pPr>
              <a:buFont typeface="Wingdings" pitchFamily="2" charset="2"/>
              <a:buChar char="Ø"/>
            </a:pPr>
            <a:r>
              <a:rPr lang="es-ES" sz="2000" b="1" dirty="0" smtClean="0"/>
              <a:t>Entendible para el cliente.</a:t>
            </a:r>
          </a:p>
        </p:txBody>
      </p:sp>
      <p:pic>
        <p:nvPicPr>
          <p:cNvPr id="9" name="Picture 8" descr="teamwork.png"/>
          <p:cNvPicPr>
            <a:picLocks noChangeAspect="1"/>
          </p:cNvPicPr>
          <p:nvPr/>
        </p:nvPicPr>
        <p:blipFill>
          <a:blip r:embed="rId5" cstate="print"/>
          <a:stretch>
            <a:fillRect/>
          </a:stretch>
        </p:blipFill>
        <p:spPr>
          <a:xfrm>
            <a:off x="5500694" y="3571876"/>
            <a:ext cx="2997279" cy="30236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53"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ppt_w</p:attrName>
                                        </p:attrNameLst>
                                      </p:cBhvr>
                                      <p:tavLst>
                                        <p:tav tm="0">
                                          <p:val>
                                            <p:fltVal val="0"/>
                                          </p:val>
                                        </p:tav>
                                        <p:tav tm="100000">
                                          <p:val>
                                            <p:strVal val="#ppt_w"/>
                                          </p:val>
                                        </p:tav>
                                      </p:tavLst>
                                    </p:anim>
                                    <p:anim calcmode="lin" valueType="num">
                                      <p:cBhvr>
                                        <p:cTn id="16" dur="500" fill="hold"/>
                                        <p:tgtEl>
                                          <p:spTgt spid="9"/>
                                        </p:tgtEl>
                                        <p:attrNameLst>
                                          <p:attrName>ppt_h</p:attrName>
                                        </p:attrNameLst>
                                      </p:cBhvr>
                                      <p:tavLst>
                                        <p:tav tm="0">
                                          <p:val>
                                            <p:fltVal val="0"/>
                                          </p:val>
                                        </p:tav>
                                        <p:tav tm="100000">
                                          <p:val>
                                            <p:strVal val="#ppt_h"/>
                                          </p:val>
                                        </p:tav>
                                      </p:tavLst>
                                    </p:anim>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Scrum</a:t>
            </a:r>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 en </a:t>
            </a:r>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Comunic@</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4" name="Rectangle 3"/>
          <p:cNvSpPr/>
          <p:nvPr/>
        </p:nvSpPr>
        <p:spPr>
          <a:xfrm>
            <a:off x="285720" y="928670"/>
            <a:ext cx="1595310" cy="646331"/>
          </a:xfrm>
          <a:prstGeom prst="rect">
            <a:avLst/>
          </a:prstGeom>
          <a:noFill/>
        </p:spPr>
        <p:txBody>
          <a:bodyPr wrap="none" lIns="91440" tIns="45720" rIns="91440" bIns="45720">
            <a:spAutoFit/>
          </a:bodyPr>
          <a:lstStyle/>
          <a:p>
            <a:pPr algn="ctr"/>
            <a:r>
              <a:rPr lang="en-US" sz="36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Sprint 0</a:t>
            </a:r>
            <a:endParaRPr lang="en-US" sz="36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5" name="TextBox 4"/>
          <p:cNvSpPr txBox="1"/>
          <p:nvPr/>
        </p:nvSpPr>
        <p:spPr>
          <a:xfrm>
            <a:off x="508622" y="1714488"/>
            <a:ext cx="4179349" cy="1600438"/>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pPr>
              <a:buFont typeface="Wingdings" pitchFamily="2" charset="2"/>
              <a:buChar char="Ø"/>
            </a:pPr>
            <a:r>
              <a:rPr lang="es-ES" sz="2000" b="1" dirty="0" smtClean="0">
                <a:solidFill>
                  <a:schemeClr val="tx2"/>
                </a:solidFill>
              </a:rPr>
              <a:t>Priorización de historias de usuario.</a:t>
            </a:r>
          </a:p>
          <a:p>
            <a:pPr>
              <a:buFont typeface="Wingdings" pitchFamily="2" charset="2"/>
              <a:buChar char="Ø"/>
            </a:pPr>
            <a:r>
              <a:rPr lang="es-ES" sz="2000" b="1" dirty="0" smtClean="0">
                <a:solidFill>
                  <a:schemeClr val="tx2"/>
                </a:solidFill>
              </a:rPr>
              <a:t>Generación del </a:t>
            </a:r>
            <a:r>
              <a:rPr lang="es-ES" sz="2000" b="1" dirty="0" err="1" smtClean="0">
                <a:solidFill>
                  <a:schemeClr val="tx2"/>
                </a:solidFill>
              </a:rPr>
              <a:t>Backlog</a:t>
            </a:r>
            <a:r>
              <a:rPr lang="es-ES" sz="2000" b="1" dirty="0" smtClean="0">
                <a:solidFill>
                  <a:schemeClr val="tx2"/>
                </a:solidFill>
              </a:rPr>
              <a:t>.</a:t>
            </a:r>
          </a:p>
          <a:p>
            <a:pPr>
              <a:buFont typeface="Wingdings" pitchFamily="2" charset="2"/>
              <a:buChar char="Ø"/>
            </a:pPr>
            <a:r>
              <a:rPr lang="es-ES" sz="2000" b="1" dirty="0" smtClean="0">
                <a:solidFill>
                  <a:schemeClr val="tx2"/>
                </a:solidFill>
              </a:rPr>
              <a:t>Elección de tecnologías.</a:t>
            </a:r>
          </a:p>
          <a:p>
            <a:pPr>
              <a:buFont typeface="Wingdings" pitchFamily="2" charset="2"/>
              <a:buChar char="Ø"/>
            </a:pPr>
            <a:r>
              <a:rPr lang="es-ES" sz="2000" b="1" dirty="0" smtClean="0">
                <a:solidFill>
                  <a:schemeClr val="tx2"/>
                </a:solidFill>
              </a:rPr>
              <a:t>Preparación de entorno de desarrollo.</a:t>
            </a:r>
          </a:p>
          <a:p>
            <a:endParaRPr lang="es-ES" dirty="0"/>
          </a:p>
        </p:txBody>
      </p:sp>
      <p:pic>
        <p:nvPicPr>
          <p:cNvPr id="11266" name="Picture 2"/>
          <p:cNvPicPr>
            <a:picLocks noChangeAspect="1" noChangeArrowheads="1"/>
          </p:cNvPicPr>
          <p:nvPr/>
        </p:nvPicPr>
        <p:blipFill>
          <a:blip r:embed="rId4"/>
          <a:srcRect/>
          <a:stretch>
            <a:fillRect/>
          </a:stretch>
        </p:blipFill>
        <p:spPr bwMode="auto">
          <a:xfrm>
            <a:off x="4786314" y="3929066"/>
            <a:ext cx="4143404" cy="2520454"/>
          </a:xfrm>
          <a:prstGeom prst="rect">
            <a:avLst/>
          </a:prstGeom>
          <a:ln>
            <a:headEnd/>
            <a:tailEnd/>
          </a:ln>
        </p:spPr>
        <p:style>
          <a:lnRef idx="2">
            <a:schemeClr val="accent1"/>
          </a:lnRef>
          <a:fillRef idx="1">
            <a:schemeClr val="lt1"/>
          </a:fillRef>
          <a:effectRef idx="0">
            <a:schemeClr val="accent1"/>
          </a:effectRef>
          <a:fontRef idx="minor">
            <a:schemeClr val="dk1"/>
          </a:fontRef>
        </p:style>
      </p:pic>
      <p:pic>
        <p:nvPicPr>
          <p:cNvPr id="11267" name="Picture 3"/>
          <p:cNvPicPr>
            <a:picLocks noChangeAspect="1" noChangeArrowheads="1"/>
          </p:cNvPicPr>
          <p:nvPr/>
        </p:nvPicPr>
        <p:blipFill>
          <a:blip r:embed="rId5"/>
          <a:srcRect/>
          <a:stretch>
            <a:fillRect/>
          </a:stretch>
        </p:blipFill>
        <p:spPr bwMode="auto">
          <a:xfrm>
            <a:off x="500034" y="3929066"/>
            <a:ext cx="3857303" cy="2519364"/>
          </a:xfrm>
          <a:prstGeom prst="rect">
            <a:avLst/>
          </a:prstGeom>
          <a:ln>
            <a:headEnd/>
            <a:tailEnd/>
          </a:ln>
        </p:spPr>
        <p:style>
          <a:lnRef idx="2">
            <a:schemeClr val="accent2"/>
          </a:lnRef>
          <a:fillRef idx="1">
            <a:schemeClr val="lt1"/>
          </a:fillRef>
          <a:effectRef idx="0">
            <a:schemeClr val="accent2"/>
          </a:effectRef>
          <a:fontRef idx="minor">
            <a:schemeClr val="dk1"/>
          </a:fontRef>
        </p:style>
      </p:pic>
      <p:pic>
        <p:nvPicPr>
          <p:cNvPr id="8" name="Picture 7" descr="scrummaster.png"/>
          <p:cNvPicPr>
            <a:picLocks noChangeAspect="1"/>
          </p:cNvPicPr>
          <p:nvPr/>
        </p:nvPicPr>
        <p:blipFill>
          <a:blip r:embed="rId6"/>
          <a:stretch>
            <a:fillRect/>
          </a:stretch>
        </p:blipFill>
        <p:spPr>
          <a:xfrm>
            <a:off x="5500694" y="785794"/>
            <a:ext cx="2214578" cy="3311556"/>
          </a:xfrm>
          <a:prstGeom prst="rect">
            <a:avLst/>
          </a:prstGeom>
        </p:spPr>
      </p:pic>
      <p:sp>
        <p:nvSpPr>
          <p:cNvPr id="9" name="Oval Callout 8"/>
          <p:cNvSpPr/>
          <p:nvPr/>
        </p:nvSpPr>
        <p:spPr>
          <a:xfrm>
            <a:off x="7000892" y="285728"/>
            <a:ext cx="1714512" cy="928694"/>
          </a:xfrm>
          <a:prstGeom prst="wedgeEllipse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b="1" dirty="0" smtClean="0">
                <a:solidFill>
                  <a:schemeClr val="tx1"/>
                </a:solidFill>
              </a:rPr>
              <a:t>¡Acción!</a:t>
            </a:r>
            <a:endParaRPr lang="es-ES" b="1"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Scale>
                                      <p:cBhvr>
                                        <p:cTn id="7"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9"/>
                                        </p:tgtEl>
                                        <p:attrNameLst>
                                          <p:attrName>ppt_x</p:attrName>
                                          <p:attrName>ppt_y</p:attrName>
                                        </p:attrNameLst>
                                      </p:cBhvr>
                                    </p:animMotion>
                                    <p:animEffect transition="in" filter="fade">
                                      <p:cBhvr>
                                        <p:cTn id="9" dur="1000"/>
                                        <p:tgtEl>
                                          <p:spTgt spid="9"/>
                                        </p:tgtEl>
                                      </p:cBhvr>
                                    </p:animEffect>
                                  </p:childTnLst>
                                </p:cTn>
                              </p:par>
                              <p:par>
                                <p:cTn id="10" presetID="52"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Scale>
                                      <p:cBhvr>
                                        <p:cTn id="1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8"/>
                                        </p:tgtEl>
                                        <p:attrNameLst>
                                          <p:attrName>ppt_x</p:attrName>
                                          <p:attrName>ppt_y</p:attrName>
                                        </p:attrNameLst>
                                      </p:cBhvr>
                                    </p:animMotion>
                                    <p:animEffect transition="in" filter="fade">
                                      <p:cBhvr>
                                        <p:cTn id="1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Scrum</a:t>
            </a:r>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 en </a:t>
            </a:r>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Comunic@</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4" name="Rectangle 3"/>
          <p:cNvSpPr/>
          <p:nvPr/>
        </p:nvSpPr>
        <p:spPr>
          <a:xfrm>
            <a:off x="1000100" y="928670"/>
            <a:ext cx="1595310" cy="646331"/>
          </a:xfrm>
          <a:prstGeom prst="rect">
            <a:avLst/>
          </a:prstGeom>
          <a:noFill/>
        </p:spPr>
        <p:txBody>
          <a:bodyPr wrap="none" lIns="91440" tIns="45720" rIns="91440" bIns="45720">
            <a:spAutoFit/>
          </a:bodyPr>
          <a:lstStyle/>
          <a:p>
            <a:pPr algn="ctr"/>
            <a:r>
              <a:rPr lang="en-US" sz="36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Sprint 1</a:t>
            </a:r>
            <a:endParaRPr lang="en-US" sz="36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5" name="TextBox 4"/>
          <p:cNvSpPr txBox="1"/>
          <p:nvPr/>
        </p:nvSpPr>
        <p:spPr>
          <a:xfrm>
            <a:off x="285720" y="1857364"/>
            <a:ext cx="4643470" cy="98488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buFont typeface="Wingdings" pitchFamily="2" charset="2"/>
              <a:buChar char="Ø"/>
            </a:pPr>
            <a:r>
              <a:rPr lang="es-ES" sz="2000" b="1" dirty="0" smtClean="0">
                <a:solidFill>
                  <a:schemeClr val="tx2"/>
                </a:solidFill>
              </a:rPr>
              <a:t>Familiarización con la herramienta.</a:t>
            </a:r>
          </a:p>
          <a:p>
            <a:pPr>
              <a:buFont typeface="Wingdings" pitchFamily="2" charset="2"/>
              <a:buChar char="Ø"/>
            </a:pPr>
            <a:r>
              <a:rPr lang="es-ES" sz="2000" b="1" dirty="0" smtClean="0">
                <a:solidFill>
                  <a:schemeClr val="tx2"/>
                </a:solidFill>
              </a:rPr>
              <a:t>Gestión de usuarios.</a:t>
            </a:r>
          </a:p>
          <a:p>
            <a:endParaRPr lang="es-ES" dirty="0"/>
          </a:p>
        </p:txBody>
      </p:sp>
      <p:pic>
        <p:nvPicPr>
          <p:cNvPr id="12290" name="Picture 2"/>
          <p:cNvPicPr>
            <a:picLocks noChangeAspect="1" noChangeArrowheads="1"/>
          </p:cNvPicPr>
          <p:nvPr/>
        </p:nvPicPr>
        <p:blipFill>
          <a:blip r:embed="rId4"/>
          <a:srcRect/>
          <a:stretch>
            <a:fillRect/>
          </a:stretch>
        </p:blipFill>
        <p:spPr bwMode="auto">
          <a:xfrm>
            <a:off x="285720" y="3071810"/>
            <a:ext cx="4715298" cy="3216880"/>
          </a:xfrm>
          <a:prstGeom prst="rect">
            <a:avLst/>
          </a:prstGeom>
          <a:ln>
            <a:headEnd/>
            <a:tailEnd/>
          </a:ln>
        </p:spPr>
        <p:style>
          <a:lnRef idx="2">
            <a:schemeClr val="accent1"/>
          </a:lnRef>
          <a:fillRef idx="1">
            <a:schemeClr val="lt1"/>
          </a:fillRef>
          <a:effectRef idx="0">
            <a:schemeClr val="accent1"/>
          </a:effectRef>
          <a:fontRef idx="minor">
            <a:schemeClr val="dk1"/>
          </a:fontRef>
        </p:style>
      </p:pic>
      <p:pic>
        <p:nvPicPr>
          <p:cNvPr id="12291" name="Picture 3"/>
          <p:cNvPicPr>
            <a:picLocks noChangeAspect="1" noChangeArrowheads="1"/>
          </p:cNvPicPr>
          <p:nvPr/>
        </p:nvPicPr>
        <p:blipFill>
          <a:blip r:embed="rId5"/>
          <a:srcRect/>
          <a:stretch>
            <a:fillRect/>
          </a:stretch>
        </p:blipFill>
        <p:spPr bwMode="auto">
          <a:xfrm>
            <a:off x="5143504" y="1857364"/>
            <a:ext cx="3788743" cy="4429132"/>
          </a:xfrm>
          <a:prstGeom prst="rect">
            <a:avLst/>
          </a:prstGeom>
          <a:ln>
            <a:headEnd/>
            <a:tailEnd/>
          </a:ln>
        </p:spPr>
        <p:style>
          <a:lnRef idx="2">
            <a:schemeClr val="accent1"/>
          </a:lnRef>
          <a:fillRef idx="1">
            <a:schemeClr val="lt1"/>
          </a:fillRef>
          <a:effectRef idx="0">
            <a:schemeClr val="accent1"/>
          </a:effectRef>
          <a:fontRef idx="minor">
            <a:schemeClr val="dk1"/>
          </a:fontRef>
        </p:style>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Scrum</a:t>
            </a:r>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 en </a:t>
            </a:r>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Comunic@</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4" name="Rectangle 3"/>
          <p:cNvSpPr/>
          <p:nvPr/>
        </p:nvSpPr>
        <p:spPr>
          <a:xfrm>
            <a:off x="1714480" y="928670"/>
            <a:ext cx="1595310" cy="646331"/>
          </a:xfrm>
          <a:prstGeom prst="rect">
            <a:avLst/>
          </a:prstGeom>
          <a:noFill/>
        </p:spPr>
        <p:txBody>
          <a:bodyPr wrap="none" lIns="91440" tIns="45720" rIns="91440" bIns="45720">
            <a:spAutoFit/>
          </a:bodyPr>
          <a:lstStyle/>
          <a:p>
            <a:pPr algn="ctr"/>
            <a:r>
              <a:rPr lang="en-US" sz="36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Sprint 2</a:t>
            </a:r>
            <a:endParaRPr lang="en-US" sz="36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5" name="TextBox 4"/>
          <p:cNvSpPr txBox="1"/>
          <p:nvPr/>
        </p:nvSpPr>
        <p:spPr>
          <a:xfrm>
            <a:off x="4357686" y="1714488"/>
            <a:ext cx="4575291" cy="129266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sz="2000" b="1" dirty="0" smtClean="0">
                <a:solidFill>
                  <a:schemeClr val="tx2"/>
                </a:solidFill>
              </a:rPr>
              <a:t>Gestión básica de comunicados:</a:t>
            </a:r>
          </a:p>
          <a:p>
            <a:pPr>
              <a:buFont typeface="Wingdings" pitchFamily="2" charset="2"/>
              <a:buChar char="Ø"/>
            </a:pPr>
            <a:r>
              <a:rPr lang="es-ES" sz="2000" b="1" dirty="0" smtClean="0">
                <a:solidFill>
                  <a:schemeClr val="tx2"/>
                </a:solidFill>
              </a:rPr>
              <a:t>Insertar comunicado.</a:t>
            </a:r>
          </a:p>
          <a:p>
            <a:pPr>
              <a:buFont typeface="Wingdings" pitchFamily="2" charset="2"/>
              <a:buChar char="Ø"/>
            </a:pPr>
            <a:r>
              <a:rPr lang="es-ES" sz="2000" b="1" dirty="0" smtClean="0">
                <a:solidFill>
                  <a:schemeClr val="tx2"/>
                </a:solidFill>
              </a:rPr>
              <a:t>Ver comunicados.</a:t>
            </a:r>
          </a:p>
          <a:p>
            <a:endParaRPr lang="es-ES" dirty="0"/>
          </a:p>
        </p:txBody>
      </p:sp>
      <p:pic>
        <p:nvPicPr>
          <p:cNvPr id="13314" name="Picture 2"/>
          <p:cNvPicPr>
            <a:picLocks noChangeAspect="1" noChangeArrowheads="1"/>
          </p:cNvPicPr>
          <p:nvPr/>
        </p:nvPicPr>
        <p:blipFill>
          <a:blip r:embed="rId4"/>
          <a:srcRect/>
          <a:stretch>
            <a:fillRect/>
          </a:stretch>
        </p:blipFill>
        <p:spPr bwMode="auto">
          <a:xfrm>
            <a:off x="4357685" y="3214686"/>
            <a:ext cx="4586295" cy="3273159"/>
          </a:xfrm>
          <a:prstGeom prst="rect">
            <a:avLst/>
          </a:prstGeom>
          <a:ln>
            <a:headEnd/>
            <a:tailEnd/>
          </a:ln>
        </p:spPr>
        <p:style>
          <a:lnRef idx="2">
            <a:schemeClr val="accent1"/>
          </a:lnRef>
          <a:fillRef idx="1">
            <a:schemeClr val="lt1"/>
          </a:fillRef>
          <a:effectRef idx="0">
            <a:schemeClr val="accent1"/>
          </a:effectRef>
          <a:fontRef idx="minor">
            <a:schemeClr val="dk1"/>
          </a:fontRef>
        </p:style>
      </p:pic>
      <p:pic>
        <p:nvPicPr>
          <p:cNvPr id="13315" name="Picture 3"/>
          <p:cNvPicPr>
            <a:picLocks noChangeAspect="1" noChangeArrowheads="1"/>
          </p:cNvPicPr>
          <p:nvPr/>
        </p:nvPicPr>
        <p:blipFill>
          <a:blip r:embed="rId5"/>
          <a:srcRect/>
          <a:stretch>
            <a:fillRect/>
          </a:stretch>
        </p:blipFill>
        <p:spPr bwMode="auto">
          <a:xfrm>
            <a:off x="214282" y="1714488"/>
            <a:ext cx="3947247" cy="4800614"/>
          </a:xfrm>
          <a:prstGeom prst="rect">
            <a:avLst/>
          </a:prstGeom>
          <a:ln>
            <a:headEnd/>
            <a:tailEnd/>
          </a:ln>
        </p:spPr>
        <p:style>
          <a:lnRef idx="2">
            <a:schemeClr val="accent1"/>
          </a:lnRef>
          <a:fillRef idx="1">
            <a:schemeClr val="lt1"/>
          </a:fillRef>
          <a:effectRef idx="0">
            <a:schemeClr val="accent1"/>
          </a:effectRef>
          <a:fontRef idx="minor">
            <a:schemeClr val="dk1"/>
          </a:fontRef>
        </p:style>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Scrum</a:t>
            </a:r>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 en </a:t>
            </a:r>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Comunic@</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4" name="Rectangle 3"/>
          <p:cNvSpPr/>
          <p:nvPr/>
        </p:nvSpPr>
        <p:spPr>
          <a:xfrm>
            <a:off x="2428860" y="928670"/>
            <a:ext cx="1595310" cy="646331"/>
          </a:xfrm>
          <a:prstGeom prst="rect">
            <a:avLst/>
          </a:prstGeom>
          <a:noFill/>
        </p:spPr>
        <p:txBody>
          <a:bodyPr wrap="none" lIns="91440" tIns="45720" rIns="91440" bIns="45720">
            <a:spAutoFit/>
          </a:bodyPr>
          <a:lstStyle/>
          <a:p>
            <a:pPr algn="ctr"/>
            <a:r>
              <a:rPr lang="en-US" sz="36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Sprint 3</a:t>
            </a:r>
            <a:endParaRPr lang="en-US" sz="36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5" name="TextBox 4"/>
          <p:cNvSpPr txBox="1"/>
          <p:nvPr/>
        </p:nvSpPr>
        <p:spPr>
          <a:xfrm>
            <a:off x="4357687" y="1714488"/>
            <a:ext cx="4429155" cy="190821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sz="2000" b="1" dirty="0" smtClean="0">
                <a:solidFill>
                  <a:schemeClr val="tx2"/>
                </a:solidFill>
              </a:rPr>
              <a:t>Administración de comunicados:</a:t>
            </a:r>
          </a:p>
          <a:p>
            <a:pPr>
              <a:buFont typeface="Wingdings" pitchFamily="2" charset="2"/>
              <a:buChar char="Ø"/>
            </a:pPr>
            <a:r>
              <a:rPr lang="es-ES" sz="2000" b="1" dirty="0" smtClean="0">
                <a:solidFill>
                  <a:schemeClr val="tx2"/>
                </a:solidFill>
              </a:rPr>
              <a:t>Responder comunicado.</a:t>
            </a:r>
          </a:p>
          <a:p>
            <a:pPr>
              <a:buFont typeface="Wingdings" pitchFamily="2" charset="2"/>
              <a:buChar char="Ø"/>
            </a:pPr>
            <a:r>
              <a:rPr lang="es-ES" sz="2000" b="1" dirty="0" smtClean="0">
                <a:solidFill>
                  <a:schemeClr val="tx2"/>
                </a:solidFill>
              </a:rPr>
              <a:t>Borrar respuesta comunicado.</a:t>
            </a:r>
          </a:p>
          <a:p>
            <a:pPr>
              <a:buFont typeface="Wingdings" pitchFamily="2" charset="2"/>
              <a:buChar char="Ø"/>
            </a:pPr>
            <a:r>
              <a:rPr lang="es-ES" sz="2000" b="1" dirty="0" smtClean="0">
                <a:solidFill>
                  <a:schemeClr val="tx2"/>
                </a:solidFill>
              </a:rPr>
              <a:t>Aprobar y rechazar comunicados.</a:t>
            </a:r>
          </a:p>
          <a:p>
            <a:pPr>
              <a:buFont typeface="Wingdings" pitchFamily="2" charset="2"/>
              <a:buChar char="Ø"/>
            </a:pPr>
            <a:r>
              <a:rPr lang="es-ES" sz="2000" b="1" dirty="0" smtClean="0">
                <a:solidFill>
                  <a:schemeClr val="tx2"/>
                </a:solidFill>
              </a:rPr>
              <a:t>Eliminar comunicado.</a:t>
            </a:r>
          </a:p>
          <a:p>
            <a:endParaRPr lang="es-ES" dirty="0"/>
          </a:p>
        </p:txBody>
      </p:sp>
      <p:pic>
        <p:nvPicPr>
          <p:cNvPr id="14338" name="Picture 2"/>
          <p:cNvPicPr>
            <a:picLocks noChangeAspect="1" noChangeArrowheads="1"/>
          </p:cNvPicPr>
          <p:nvPr/>
        </p:nvPicPr>
        <p:blipFill>
          <a:blip r:embed="rId4"/>
          <a:srcRect/>
          <a:stretch>
            <a:fillRect/>
          </a:stretch>
        </p:blipFill>
        <p:spPr bwMode="auto">
          <a:xfrm>
            <a:off x="214282" y="1714488"/>
            <a:ext cx="3933464" cy="4929222"/>
          </a:xfrm>
          <a:prstGeom prst="rect">
            <a:avLst/>
          </a:prstGeom>
          <a:ln>
            <a:headEnd/>
            <a:tailEnd/>
          </a:ln>
        </p:spPr>
        <p:style>
          <a:lnRef idx="2">
            <a:schemeClr val="accent1"/>
          </a:lnRef>
          <a:fillRef idx="1">
            <a:schemeClr val="lt1"/>
          </a:fillRef>
          <a:effectRef idx="0">
            <a:schemeClr val="accent1"/>
          </a:effectRef>
          <a:fontRef idx="minor">
            <a:schemeClr val="dk1"/>
          </a:fontRef>
        </p:style>
      </p:pic>
      <p:pic>
        <p:nvPicPr>
          <p:cNvPr id="14339" name="Picture 3"/>
          <p:cNvPicPr>
            <a:picLocks noChangeAspect="1" noChangeArrowheads="1"/>
          </p:cNvPicPr>
          <p:nvPr/>
        </p:nvPicPr>
        <p:blipFill>
          <a:blip r:embed="rId5"/>
          <a:srcRect/>
          <a:stretch>
            <a:fillRect/>
          </a:stretch>
        </p:blipFill>
        <p:spPr bwMode="auto">
          <a:xfrm>
            <a:off x="4357686" y="3786191"/>
            <a:ext cx="4429156" cy="2857520"/>
          </a:xfrm>
          <a:prstGeom prst="rect">
            <a:avLst/>
          </a:prstGeom>
          <a:ln>
            <a:headEnd/>
            <a:tailEnd/>
          </a:ln>
        </p:spPr>
        <p:style>
          <a:lnRef idx="2">
            <a:schemeClr val="accent1"/>
          </a:lnRef>
          <a:fillRef idx="1">
            <a:schemeClr val="lt1"/>
          </a:fillRef>
          <a:effectRef idx="0">
            <a:schemeClr val="accent1"/>
          </a:effectRef>
          <a:fontRef idx="minor">
            <a:schemeClr val="dk1"/>
          </a:fontRef>
        </p:style>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Scrum</a:t>
            </a:r>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 en </a:t>
            </a:r>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Comunic@</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4" name="Rectangle 3"/>
          <p:cNvSpPr/>
          <p:nvPr/>
        </p:nvSpPr>
        <p:spPr>
          <a:xfrm>
            <a:off x="3119566" y="928670"/>
            <a:ext cx="1595310" cy="646331"/>
          </a:xfrm>
          <a:prstGeom prst="rect">
            <a:avLst/>
          </a:prstGeom>
          <a:noFill/>
        </p:spPr>
        <p:txBody>
          <a:bodyPr wrap="none" lIns="91440" tIns="45720" rIns="91440" bIns="45720">
            <a:spAutoFit/>
          </a:bodyPr>
          <a:lstStyle/>
          <a:p>
            <a:pPr algn="ctr"/>
            <a:r>
              <a:rPr lang="en-US" sz="36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Sprint 4</a:t>
            </a:r>
            <a:endParaRPr lang="en-US" sz="36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6" name="TextBox 5"/>
          <p:cNvSpPr txBox="1"/>
          <p:nvPr/>
        </p:nvSpPr>
        <p:spPr>
          <a:xfrm>
            <a:off x="285720" y="1857364"/>
            <a:ext cx="4714908" cy="98488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buFont typeface="Wingdings" pitchFamily="2" charset="2"/>
              <a:buChar char="Ø"/>
            </a:pPr>
            <a:r>
              <a:rPr lang="es-ES" sz="2000" b="1" dirty="0" smtClean="0">
                <a:solidFill>
                  <a:schemeClr val="tx2"/>
                </a:solidFill>
              </a:rPr>
              <a:t>Investigación y publicación mediante servicios web.</a:t>
            </a:r>
          </a:p>
          <a:p>
            <a:endParaRPr lang="es-ES" dirty="0"/>
          </a:p>
        </p:txBody>
      </p:sp>
      <p:pic>
        <p:nvPicPr>
          <p:cNvPr id="15362" name="Picture 2"/>
          <p:cNvPicPr>
            <a:picLocks noChangeAspect="1" noChangeArrowheads="1"/>
          </p:cNvPicPr>
          <p:nvPr/>
        </p:nvPicPr>
        <p:blipFill>
          <a:blip r:embed="rId4"/>
          <a:srcRect/>
          <a:stretch>
            <a:fillRect/>
          </a:stretch>
        </p:blipFill>
        <p:spPr bwMode="auto">
          <a:xfrm>
            <a:off x="285720" y="3071810"/>
            <a:ext cx="4800634" cy="3000396"/>
          </a:xfrm>
          <a:prstGeom prst="rect">
            <a:avLst/>
          </a:prstGeom>
          <a:ln>
            <a:headEnd/>
            <a:tailEnd/>
          </a:ln>
        </p:spPr>
        <p:style>
          <a:lnRef idx="2">
            <a:schemeClr val="accent1"/>
          </a:lnRef>
          <a:fillRef idx="1">
            <a:schemeClr val="lt1"/>
          </a:fillRef>
          <a:effectRef idx="0">
            <a:schemeClr val="accent1"/>
          </a:effectRef>
          <a:fontRef idx="minor">
            <a:schemeClr val="dk1"/>
          </a:fontRef>
        </p:style>
      </p:pic>
      <p:pic>
        <p:nvPicPr>
          <p:cNvPr id="15363" name="Picture 3"/>
          <p:cNvPicPr>
            <a:picLocks noChangeAspect="1" noChangeArrowheads="1"/>
          </p:cNvPicPr>
          <p:nvPr/>
        </p:nvPicPr>
        <p:blipFill>
          <a:blip r:embed="rId5"/>
          <a:srcRect/>
          <a:stretch>
            <a:fillRect/>
          </a:stretch>
        </p:blipFill>
        <p:spPr bwMode="auto">
          <a:xfrm>
            <a:off x="5286380" y="1857365"/>
            <a:ext cx="3429056" cy="4214842"/>
          </a:xfrm>
          <a:prstGeom prst="rect">
            <a:avLst/>
          </a:prstGeom>
          <a:ln>
            <a:headEnd/>
            <a:tailEnd/>
          </a:ln>
        </p:spPr>
        <p:style>
          <a:lnRef idx="2">
            <a:schemeClr val="accent1"/>
          </a:lnRef>
          <a:fillRef idx="1">
            <a:schemeClr val="lt1"/>
          </a:fillRef>
          <a:effectRef idx="0">
            <a:schemeClr val="accent1"/>
          </a:effectRef>
          <a:fontRef idx="minor">
            <a:schemeClr val="dk1"/>
          </a:fontRef>
        </p:style>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Scrum</a:t>
            </a:r>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 en </a:t>
            </a:r>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Comunic@</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2"/>
          <a:srcRect/>
          <a:stretch>
            <a:fillRect/>
          </a:stretch>
        </p:blipFill>
        <p:spPr bwMode="auto">
          <a:xfrm flipV="1">
            <a:off x="500034" y="571482"/>
            <a:ext cx="7715304" cy="128588"/>
          </a:xfrm>
          <a:prstGeom prst="rect">
            <a:avLst/>
          </a:prstGeom>
          <a:noFill/>
        </p:spPr>
      </p:pic>
      <p:sp>
        <p:nvSpPr>
          <p:cNvPr id="4" name="Rectangle 3"/>
          <p:cNvSpPr/>
          <p:nvPr/>
        </p:nvSpPr>
        <p:spPr>
          <a:xfrm>
            <a:off x="3833946" y="928670"/>
            <a:ext cx="1595310" cy="646331"/>
          </a:xfrm>
          <a:prstGeom prst="rect">
            <a:avLst/>
          </a:prstGeom>
          <a:noFill/>
        </p:spPr>
        <p:txBody>
          <a:bodyPr wrap="none" lIns="91440" tIns="45720" rIns="91440" bIns="45720">
            <a:spAutoFit/>
          </a:bodyPr>
          <a:lstStyle/>
          <a:p>
            <a:pPr algn="ctr"/>
            <a:r>
              <a:rPr lang="en-US" sz="36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Sprint 5</a:t>
            </a:r>
            <a:endParaRPr lang="en-US" sz="36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6" name="TextBox 5"/>
          <p:cNvSpPr txBox="1"/>
          <p:nvPr/>
        </p:nvSpPr>
        <p:spPr>
          <a:xfrm>
            <a:off x="285720" y="1857364"/>
            <a:ext cx="4214842" cy="98488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buFont typeface="Wingdings" pitchFamily="2" charset="2"/>
              <a:buChar char="Ø"/>
            </a:pPr>
            <a:r>
              <a:rPr lang="es-ES" sz="2000" b="1" dirty="0" smtClean="0">
                <a:solidFill>
                  <a:schemeClr val="tx2"/>
                </a:solidFill>
              </a:rPr>
              <a:t>Aplicación lectora de comunicados en </a:t>
            </a:r>
            <a:r>
              <a:rPr lang="es-ES" sz="2000" b="1" dirty="0" err="1" smtClean="0">
                <a:solidFill>
                  <a:schemeClr val="tx2"/>
                </a:solidFill>
              </a:rPr>
              <a:t>Android</a:t>
            </a:r>
            <a:r>
              <a:rPr lang="es-ES" sz="2000" b="1" dirty="0" smtClean="0">
                <a:solidFill>
                  <a:schemeClr val="tx2"/>
                </a:solidFill>
              </a:rPr>
              <a:t>.</a:t>
            </a:r>
          </a:p>
          <a:p>
            <a:endParaRPr lang="es-ES" dirty="0"/>
          </a:p>
        </p:txBody>
      </p:sp>
      <p:pic>
        <p:nvPicPr>
          <p:cNvPr id="16386" name="Picture 2"/>
          <p:cNvPicPr>
            <a:picLocks noChangeAspect="1" noChangeArrowheads="1"/>
          </p:cNvPicPr>
          <p:nvPr/>
        </p:nvPicPr>
        <p:blipFill>
          <a:blip r:embed="rId3"/>
          <a:srcRect/>
          <a:stretch>
            <a:fillRect/>
          </a:stretch>
        </p:blipFill>
        <p:spPr bwMode="auto">
          <a:xfrm>
            <a:off x="285721" y="3357586"/>
            <a:ext cx="4270000" cy="2928934"/>
          </a:xfrm>
          <a:prstGeom prst="rect">
            <a:avLst/>
          </a:prstGeom>
          <a:ln>
            <a:headEnd/>
            <a:tailEnd/>
          </a:ln>
        </p:spPr>
        <p:style>
          <a:lnRef idx="2">
            <a:schemeClr val="accent1"/>
          </a:lnRef>
          <a:fillRef idx="1">
            <a:schemeClr val="lt1"/>
          </a:fillRef>
          <a:effectRef idx="0">
            <a:schemeClr val="accent1"/>
          </a:effectRef>
          <a:fontRef idx="minor">
            <a:schemeClr val="dk1"/>
          </a:fontRef>
        </p:style>
      </p:pic>
      <p:pic>
        <p:nvPicPr>
          <p:cNvPr id="16387" name="Picture 3"/>
          <p:cNvPicPr>
            <a:picLocks noChangeAspect="1" noChangeArrowheads="1"/>
          </p:cNvPicPr>
          <p:nvPr/>
        </p:nvPicPr>
        <p:blipFill>
          <a:blip r:embed="rId4"/>
          <a:srcRect/>
          <a:stretch>
            <a:fillRect/>
          </a:stretch>
        </p:blipFill>
        <p:spPr bwMode="auto">
          <a:xfrm>
            <a:off x="4781963" y="1857364"/>
            <a:ext cx="3933441" cy="4429156"/>
          </a:xfrm>
          <a:prstGeom prst="rect">
            <a:avLst/>
          </a:prstGeom>
          <a:ln>
            <a:headEnd/>
            <a:tailEnd/>
          </a:ln>
        </p:spPr>
        <p:style>
          <a:lnRef idx="2">
            <a:schemeClr val="accent1"/>
          </a:lnRef>
          <a:fillRef idx="1">
            <a:schemeClr val="lt1"/>
          </a:fillRef>
          <a:effectRef idx="0">
            <a:schemeClr val="accent1"/>
          </a:effectRef>
          <a:fontRef idx="minor">
            <a:schemeClr val="dk1"/>
          </a:fontRef>
        </p:style>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Introducción</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pic>
        <p:nvPicPr>
          <p:cNvPr id="7" name="Picture 6" descr="telares.jpg"/>
          <p:cNvPicPr>
            <a:picLocks noChangeAspect="1"/>
          </p:cNvPicPr>
          <p:nvPr/>
        </p:nvPicPr>
        <p:blipFill>
          <a:blip r:embed="rId4"/>
          <a:stretch>
            <a:fillRect/>
          </a:stretch>
        </p:blipFill>
        <p:spPr>
          <a:xfrm>
            <a:off x="4517136" y="1964690"/>
            <a:ext cx="3055260" cy="3857652"/>
          </a:xfrm>
          <a:prstGeom prst="rect">
            <a:avLst/>
          </a:prstGeom>
          <a:ln>
            <a:noFill/>
          </a:ln>
          <a:effectLst>
            <a:softEdge rad="112500"/>
          </a:effectLst>
        </p:spPr>
      </p:pic>
      <p:pic>
        <p:nvPicPr>
          <p:cNvPr id="8" name="Picture 7" descr="fitness-thumbs-down.jpeg"/>
          <p:cNvPicPr>
            <a:picLocks noChangeAspect="1"/>
          </p:cNvPicPr>
          <p:nvPr/>
        </p:nvPicPr>
        <p:blipFill>
          <a:blip r:embed="rId5" cstate="print"/>
          <a:stretch>
            <a:fillRect/>
          </a:stretch>
        </p:blipFill>
        <p:spPr>
          <a:xfrm flipH="1">
            <a:off x="5237008" y="5352042"/>
            <a:ext cx="1494706" cy="1005916"/>
          </a:xfrm>
          <a:prstGeom prst="ellipse">
            <a:avLst/>
          </a:prstGeom>
          <a:ln>
            <a:noFill/>
          </a:ln>
          <a:effectLst>
            <a:softEdge rad="112500"/>
          </a:effectLst>
        </p:spPr>
      </p:pic>
      <p:pic>
        <p:nvPicPr>
          <p:cNvPr id="1026" name="Picture 2"/>
          <p:cNvPicPr>
            <a:picLocks noChangeAspect="1" noChangeArrowheads="1"/>
          </p:cNvPicPr>
          <p:nvPr/>
        </p:nvPicPr>
        <p:blipFill>
          <a:blip r:embed="rId6"/>
          <a:srcRect/>
          <a:stretch>
            <a:fillRect/>
          </a:stretch>
        </p:blipFill>
        <p:spPr bwMode="auto">
          <a:xfrm>
            <a:off x="3071802" y="1428736"/>
            <a:ext cx="2143139" cy="2143139"/>
          </a:xfrm>
          <a:prstGeom prst="ellipse">
            <a:avLst/>
          </a:prstGeom>
          <a:ln>
            <a:noFill/>
          </a:ln>
          <a:effectLst>
            <a:softEdge rad="112500"/>
          </a:effectLst>
        </p:spPr>
      </p:pic>
      <p:sp>
        <p:nvSpPr>
          <p:cNvPr id="10" name="Rectangle 9"/>
          <p:cNvSpPr/>
          <p:nvPr/>
        </p:nvSpPr>
        <p:spPr>
          <a:xfrm>
            <a:off x="1214414" y="785794"/>
            <a:ext cx="7021474" cy="923330"/>
          </a:xfrm>
          <a:prstGeom prst="rect">
            <a:avLst/>
          </a:prstGeom>
          <a:noFill/>
        </p:spPr>
        <p:txBody>
          <a:bodyPr wrap="none" lIns="91440" tIns="45720" rIns="91440" bIns="45720">
            <a:spAutoFit/>
          </a:bodyPr>
          <a:lstStyle/>
          <a:p>
            <a:pPr algn="ctr"/>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Metodologías</a:t>
            </a:r>
            <a:r>
              <a:rPr lang="en-U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 </a:t>
            </a:r>
            <a:r>
              <a:rPr lang="es-E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clásicas</a:t>
            </a:r>
            <a:endParaRPr lang="es-E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graphicFrame>
        <p:nvGraphicFramePr>
          <p:cNvPr id="11" name="Diagram 10"/>
          <p:cNvGraphicFramePr/>
          <p:nvPr/>
        </p:nvGraphicFramePr>
        <p:xfrm>
          <a:off x="571472" y="2571744"/>
          <a:ext cx="3798099" cy="253206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slide(fromBottom)">
                                      <p:cBhvr>
                                        <p:cTn id="12" dur="500"/>
                                        <p:tgtEl>
                                          <p:spTgt spid="102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dissolv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5" presetClass="entr" presetSubtype="1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checkerboard(across)">
                                      <p:cBhvr>
                                        <p:cTn id="20" dur="500"/>
                                        <p:tgtEl>
                                          <p:spTgt spid="8"/>
                                        </p:tgtEl>
                                      </p:cBhvr>
                                    </p:animEffect>
                                  </p:childTnLst>
                                </p:cTn>
                              </p:par>
                            </p:childTnLst>
                          </p:cTn>
                        </p:par>
                        <p:par>
                          <p:cTn id="21" fill="hold">
                            <p:stCondLst>
                              <p:cond delay="500"/>
                            </p:stCondLst>
                            <p:childTnLst>
                              <p:par>
                                <p:cTn id="22" presetID="6" presetClass="emph" presetSubtype="0" fill="hold" nodeType="afterEffect">
                                  <p:stCondLst>
                                    <p:cond delay="0"/>
                                  </p:stCondLst>
                                  <p:childTnLst>
                                    <p:animScale>
                                      <p:cBhvr>
                                        <p:cTn id="23" dur="2000" fill="hold"/>
                                        <p:tgtEl>
                                          <p:spTgt spid="8"/>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Scrum</a:t>
            </a:r>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 en </a:t>
            </a:r>
            <a:r>
              <a:rPr lang="es-ES" sz="1800" b="1" dirty="0" err="1"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Comunic@</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4" name="Rectangle 3"/>
          <p:cNvSpPr/>
          <p:nvPr/>
        </p:nvSpPr>
        <p:spPr>
          <a:xfrm>
            <a:off x="4548326" y="928670"/>
            <a:ext cx="1595310" cy="646331"/>
          </a:xfrm>
          <a:prstGeom prst="rect">
            <a:avLst/>
          </a:prstGeom>
          <a:noFill/>
        </p:spPr>
        <p:txBody>
          <a:bodyPr wrap="none" lIns="91440" tIns="45720" rIns="91440" bIns="45720">
            <a:spAutoFit/>
          </a:bodyPr>
          <a:lstStyle/>
          <a:p>
            <a:pPr algn="ctr"/>
            <a:r>
              <a:rPr lang="en-US" sz="36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Sprint 6</a:t>
            </a:r>
            <a:endParaRPr lang="en-US" sz="36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6" name="TextBox 5"/>
          <p:cNvSpPr txBox="1"/>
          <p:nvPr/>
        </p:nvSpPr>
        <p:spPr>
          <a:xfrm>
            <a:off x="285720" y="2012132"/>
            <a:ext cx="4575291" cy="129266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buFont typeface="Wingdings" pitchFamily="2" charset="2"/>
              <a:buChar char="Ø"/>
            </a:pPr>
            <a:r>
              <a:rPr lang="es-ES" sz="2000" b="1" dirty="0" smtClean="0">
                <a:solidFill>
                  <a:schemeClr val="tx2"/>
                </a:solidFill>
              </a:rPr>
              <a:t>Petición de borrado por email.</a:t>
            </a:r>
          </a:p>
          <a:p>
            <a:pPr>
              <a:buFont typeface="Wingdings" pitchFamily="2" charset="2"/>
              <a:buChar char="Ø"/>
            </a:pPr>
            <a:r>
              <a:rPr lang="es-ES" sz="2000" b="1" dirty="0" smtClean="0">
                <a:solidFill>
                  <a:schemeClr val="tx2"/>
                </a:solidFill>
              </a:rPr>
              <a:t> Búsqueda de comunicados.</a:t>
            </a:r>
          </a:p>
          <a:p>
            <a:pPr>
              <a:buFont typeface="Wingdings" pitchFamily="2" charset="2"/>
              <a:buChar char="Ø"/>
            </a:pPr>
            <a:r>
              <a:rPr lang="es-ES" sz="2000" b="1" dirty="0" smtClean="0">
                <a:solidFill>
                  <a:schemeClr val="tx2"/>
                </a:solidFill>
              </a:rPr>
              <a:t>Paginación del listado.</a:t>
            </a:r>
          </a:p>
          <a:p>
            <a:endParaRPr lang="es-ES" dirty="0"/>
          </a:p>
        </p:txBody>
      </p:sp>
      <p:pic>
        <p:nvPicPr>
          <p:cNvPr id="17410" name="Picture 2"/>
          <p:cNvPicPr>
            <a:picLocks noChangeAspect="1" noChangeArrowheads="1"/>
          </p:cNvPicPr>
          <p:nvPr/>
        </p:nvPicPr>
        <p:blipFill>
          <a:blip r:embed="rId4"/>
          <a:srcRect/>
          <a:stretch>
            <a:fillRect/>
          </a:stretch>
        </p:blipFill>
        <p:spPr bwMode="auto">
          <a:xfrm>
            <a:off x="285720" y="3643314"/>
            <a:ext cx="4534148" cy="2571768"/>
          </a:xfrm>
          <a:prstGeom prst="rect">
            <a:avLst/>
          </a:prstGeom>
          <a:ln>
            <a:headEnd/>
            <a:tailEnd/>
          </a:ln>
        </p:spPr>
        <p:style>
          <a:lnRef idx="2">
            <a:schemeClr val="accent1"/>
          </a:lnRef>
          <a:fillRef idx="1">
            <a:schemeClr val="lt1"/>
          </a:fillRef>
          <a:effectRef idx="0">
            <a:schemeClr val="accent1"/>
          </a:effectRef>
          <a:fontRef idx="minor">
            <a:schemeClr val="dk1"/>
          </a:fontRef>
        </p:style>
      </p:pic>
      <p:pic>
        <p:nvPicPr>
          <p:cNvPr id="17411" name="Picture 3"/>
          <p:cNvPicPr>
            <a:picLocks noChangeAspect="1" noChangeArrowheads="1"/>
          </p:cNvPicPr>
          <p:nvPr/>
        </p:nvPicPr>
        <p:blipFill>
          <a:blip r:embed="rId5"/>
          <a:srcRect/>
          <a:stretch>
            <a:fillRect/>
          </a:stretch>
        </p:blipFill>
        <p:spPr bwMode="auto">
          <a:xfrm>
            <a:off x="4929190" y="2012132"/>
            <a:ext cx="3990984" cy="4202950"/>
          </a:xfrm>
          <a:prstGeom prst="rect">
            <a:avLst/>
          </a:prstGeom>
          <a:ln>
            <a:headEnd/>
            <a:tailEnd/>
          </a:ln>
        </p:spPr>
        <p:style>
          <a:lnRef idx="2">
            <a:schemeClr val="accent1"/>
          </a:lnRef>
          <a:fillRef idx="1">
            <a:schemeClr val="lt1"/>
          </a:fillRef>
          <a:effectRef idx="0">
            <a:schemeClr val="accent1"/>
          </a:effectRef>
          <a:fontRef idx="minor">
            <a:schemeClr val="dk1"/>
          </a:fontRef>
        </p:style>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Conclusiones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2"/>
          <a:srcRect/>
          <a:stretch>
            <a:fillRect/>
          </a:stretch>
        </p:blipFill>
        <p:spPr bwMode="auto">
          <a:xfrm flipV="1">
            <a:off x="500034" y="571482"/>
            <a:ext cx="7715304" cy="128588"/>
          </a:xfrm>
          <a:prstGeom prst="rect">
            <a:avLst/>
          </a:prstGeom>
          <a:noFill/>
        </p:spPr>
      </p:pic>
      <p:pic>
        <p:nvPicPr>
          <p:cNvPr id="18434" name="Picture 2"/>
          <p:cNvPicPr>
            <a:picLocks noChangeAspect="1" noChangeArrowheads="1"/>
          </p:cNvPicPr>
          <p:nvPr/>
        </p:nvPicPr>
        <p:blipFill>
          <a:blip r:embed="rId3"/>
          <a:srcRect/>
          <a:stretch>
            <a:fillRect/>
          </a:stretch>
        </p:blipFill>
        <p:spPr bwMode="auto">
          <a:xfrm>
            <a:off x="1071538" y="1785926"/>
            <a:ext cx="7271952" cy="3000396"/>
          </a:xfrm>
          <a:prstGeom prst="rect">
            <a:avLst/>
          </a:prstGeom>
          <a:ln>
            <a:headEnd/>
            <a:tailEnd/>
          </a:ln>
        </p:spPr>
        <p:style>
          <a:lnRef idx="2">
            <a:schemeClr val="accent2"/>
          </a:lnRef>
          <a:fillRef idx="1">
            <a:schemeClr val="lt1"/>
          </a:fillRef>
          <a:effectRef idx="0">
            <a:schemeClr val="accent2"/>
          </a:effectRef>
          <a:fontRef idx="minor">
            <a:schemeClr val="dk1"/>
          </a:fontRef>
        </p:style>
      </p:pic>
      <p:sp>
        <p:nvSpPr>
          <p:cNvPr id="5" name="TextBox 4"/>
          <p:cNvSpPr txBox="1"/>
          <p:nvPr/>
        </p:nvSpPr>
        <p:spPr>
          <a:xfrm>
            <a:off x="1714480" y="714356"/>
            <a:ext cx="5998758" cy="92333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none" rtlCol="0">
            <a:spAutoFit/>
          </a:bodyPr>
          <a:lstStyle/>
          <a:p>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Retrospectiva </a:t>
            </a:r>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final</a:t>
            </a:r>
            <a:endParaRPr lang="es-ES" sz="5400" b="1"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6" name="Picture 5" descr="retrospectiva.png"/>
          <p:cNvPicPr>
            <a:picLocks noChangeAspect="1"/>
          </p:cNvPicPr>
          <p:nvPr/>
        </p:nvPicPr>
        <p:blipFill>
          <a:blip r:embed="rId4"/>
          <a:stretch>
            <a:fillRect/>
          </a:stretch>
        </p:blipFill>
        <p:spPr>
          <a:xfrm>
            <a:off x="1428728" y="4357694"/>
            <a:ext cx="1928826" cy="2296752"/>
          </a:xfrm>
          <a:prstGeom prst="rect">
            <a:avLst/>
          </a:prstGeom>
        </p:spPr>
      </p:pic>
      <p:grpSp>
        <p:nvGrpSpPr>
          <p:cNvPr id="18" name="Group 17"/>
          <p:cNvGrpSpPr/>
          <p:nvPr/>
        </p:nvGrpSpPr>
        <p:grpSpPr>
          <a:xfrm>
            <a:off x="4857752" y="4500570"/>
            <a:ext cx="4286248" cy="2357430"/>
            <a:chOff x="4857752" y="4500570"/>
            <a:chExt cx="4286248" cy="2357430"/>
          </a:xfrm>
        </p:grpSpPr>
        <p:cxnSp>
          <p:nvCxnSpPr>
            <p:cNvPr id="8" name="Straight Arrow Connector 7"/>
            <p:cNvCxnSpPr/>
            <p:nvPr/>
          </p:nvCxnSpPr>
          <p:spPr>
            <a:xfrm flipV="1">
              <a:off x="5572132" y="5214950"/>
              <a:ext cx="3571868" cy="1643050"/>
            </a:xfrm>
            <a:prstGeom prst="straightConnector1">
              <a:avLst/>
            </a:prstGeom>
            <a:ln w="127000" cap="flat">
              <a:solidFill>
                <a:schemeClr val="tx2">
                  <a:lumMod val="60000"/>
                  <a:lumOff val="40000"/>
                </a:schemeClr>
              </a:solidFill>
              <a:round/>
              <a:tailEnd type="triangle" w="lg" len="lg"/>
            </a:ln>
            <a:effectLst>
              <a:outerShdw blurRad="50800" dist="38100" dir="5400000" algn="t" rotWithShape="0">
                <a:prstClr val="black">
                  <a:alpha val="40000"/>
                </a:prstClr>
              </a:outerShdw>
            </a:effectLst>
            <a:scene3d>
              <a:camera prst="orthographicFront"/>
              <a:lightRig rig="threePt" dir="t"/>
            </a:scene3d>
            <a:sp3d extrusionH="50800" contourW="38100">
              <a:bevelT w="12700"/>
              <a:bevelB w="57150"/>
            </a:sp3d>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4857752" y="5286388"/>
              <a:ext cx="1643074" cy="1214446"/>
              <a:chOff x="3857620" y="5143512"/>
              <a:chExt cx="1643074" cy="1214446"/>
            </a:xfrm>
          </p:grpSpPr>
          <p:sp>
            <p:nvSpPr>
              <p:cNvPr id="16" name="Oval 15"/>
              <p:cNvSpPr/>
              <p:nvPr/>
            </p:nvSpPr>
            <p:spPr>
              <a:xfrm>
                <a:off x="4000496" y="5143512"/>
                <a:ext cx="1357322" cy="1214446"/>
              </a:xfrm>
              <a:prstGeom prst="ellipse">
                <a:avLst/>
              </a:prstGeom>
              <a:solidFill>
                <a:schemeClr val="accent6">
                  <a:lumMod val="40000"/>
                  <a:lumOff val="6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TextBox 14"/>
              <p:cNvSpPr txBox="1"/>
              <p:nvPr/>
            </p:nvSpPr>
            <p:spPr>
              <a:xfrm>
                <a:off x="3857620" y="5143512"/>
                <a:ext cx="1643074" cy="1077218"/>
              </a:xfrm>
              <a:prstGeom prst="rect">
                <a:avLst/>
              </a:prstGeom>
              <a:noFill/>
            </p:spPr>
            <p:txBody>
              <a:bodyPr wrap="square" rtlCol="0">
                <a:spAutoFit/>
              </a:bodyPr>
              <a:lstStyle/>
              <a:p>
                <a:pPr algn="ctr"/>
                <a:r>
                  <a:rPr lang="es-ES" sz="3200" b="1" dirty="0" smtClean="0">
                    <a:ln>
                      <a:solidFill>
                        <a:schemeClr val="tx1"/>
                      </a:solidFill>
                    </a:ln>
                    <a:solidFill>
                      <a:schemeClr val="accent1"/>
                    </a:solidFill>
                    <a:effectLst>
                      <a:outerShdw blurRad="38100" dist="38100" dir="2700000" algn="tl">
                        <a:srgbClr val="000000">
                          <a:alpha val="43137"/>
                        </a:srgbClr>
                      </a:outerShdw>
                    </a:effectLst>
                  </a:rPr>
                  <a:t>Mejora </a:t>
                </a:r>
              </a:p>
              <a:p>
                <a:pPr algn="ctr"/>
                <a:r>
                  <a:rPr lang="es-ES" sz="3200" b="1" dirty="0" smtClean="0">
                    <a:ln>
                      <a:solidFill>
                        <a:schemeClr val="tx1"/>
                      </a:solidFill>
                    </a:ln>
                    <a:solidFill>
                      <a:schemeClr val="accent1"/>
                    </a:solidFill>
                    <a:effectLst>
                      <a:outerShdw blurRad="38100" dist="38100" dir="2700000" algn="tl">
                        <a:srgbClr val="000000">
                          <a:alpha val="43137"/>
                        </a:srgbClr>
                      </a:outerShdw>
                    </a:effectLst>
                  </a:rPr>
                  <a:t>Continua</a:t>
                </a:r>
                <a:endParaRPr lang="es-ES" sz="3200" b="1" dirty="0">
                  <a:ln>
                    <a:solidFill>
                      <a:schemeClr val="tx1"/>
                    </a:solidFill>
                  </a:ln>
                  <a:solidFill>
                    <a:schemeClr val="accent1"/>
                  </a:solidFill>
                  <a:effectLst>
                    <a:outerShdw blurRad="38100" dist="38100" dir="2700000" algn="tl">
                      <a:srgbClr val="000000">
                        <a:alpha val="43137"/>
                      </a:srgbClr>
                    </a:outerShdw>
                  </a:effectLst>
                </a:endParaRPr>
              </a:p>
            </p:txBody>
          </p:sp>
        </p:grpSp>
        <p:pic>
          <p:nvPicPr>
            <p:cNvPr id="12" name="Picture 11" descr="munyecosubiendo.png"/>
            <p:cNvPicPr>
              <a:picLocks noChangeAspect="1"/>
            </p:cNvPicPr>
            <p:nvPr/>
          </p:nvPicPr>
          <p:blipFill>
            <a:blip r:embed="rId5"/>
            <a:stretch>
              <a:fillRect/>
            </a:stretch>
          </p:blipFill>
          <p:spPr>
            <a:xfrm>
              <a:off x="5500694" y="4500570"/>
              <a:ext cx="2143140" cy="2019794"/>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withEffect">
                                  <p:stCondLst>
                                    <p:cond delay="0"/>
                                  </p:stCondLst>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ppt_w</p:attrName>
                                        </p:attrNameLst>
                                      </p:cBhvr>
                                      <p:tavLst>
                                        <p:tav tm="0">
                                          <p:val>
                                            <p:fltVal val="0"/>
                                          </p:val>
                                        </p:tav>
                                        <p:tav tm="100000">
                                          <p:val>
                                            <p:strVal val="#ppt_w"/>
                                          </p:val>
                                        </p:tav>
                                      </p:tavLst>
                                    </p:anim>
                                    <p:anim calcmode="lin" valueType="num">
                                      <p:cBhvr>
                                        <p:cTn id="8" dur="500" fill="hold"/>
                                        <p:tgtEl>
                                          <p:spTgt spid="18434"/>
                                        </p:tgtEl>
                                        <p:attrNameLst>
                                          <p:attrName>ppt_h</p:attrName>
                                        </p:attrNameLst>
                                      </p:cBhvr>
                                      <p:tavLst>
                                        <p:tav tm="0">
                                          <p:val>
                                            <p:strVal val="#ppt_h"/>
                                          </p:val>
                                        </p:tav>
                                        <p:tav tm="100000">
                                          <p:val>
                                            <p:strVal val="#ppt_h"/>
                                          </p:val>
                                        </p:tav>
                                      </p:tavLst>
                                    </p:anim>
                                  </p:childTnLst>
                                </p:cTn>
                              </p:par>
                              <p:par>
                                <p:cTn id="9" presetID="53"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49" presetClass="entr" presetSubtype="0" decel="10000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cBhvr>
                                        <p:cTn id="16" dur="500" fill="hold"/>
                                        <p:tgtEl>
                                          <p:spTgt spid="18"/>
                                        </p:tgtEl>
                                        <p:attrNameLst>
                                          <p:attrName>ppt_w</p:attrName>
                                        </p:attrNameLst>
                                      </p:cBhvr>
                                      <p:tavLst>
                                        <p:tav tm="0">
                                          <p:val>
                                            <p:fltVal val="0"/>
                                          </p:val>
                                        </p:tav>
                                        <p:tav tm="100000">
                                          <p:val>
                                            <p:strVal val="#ppt_w"/>
                                          </p:val>
                                        </p:tav>
                                      </p:tavLst>
                                    </p:anim>
                                    <p:anim calcmode="lin" valueType="num">
                                      <p:cBhvr>
                                        <p:cTn id="17" dur="500" fill="hold"/>
                                        <p:tgtEl>
                                          <p:spTgt spid="18"/>
                                        </p:tgtEl>
                                        <p:attrNameLst>
                                          <p:attrName>ppt_h</p:attrName>
                                        </p:attrNameLst>
                                      </p:cBhvr>
                                      <p:tavLst>
                                        <p:tav tm="0">
                                          <p:val>
                                            <p:fltVal val="0"/>
                                          </p:val>
                                        </p:tav>
                                        <p:tav tm="100000">
                                          <p:val>
                                            <p:strVal val="#ppt_h"/>
                                          </p:val>
                                        </p:tav>
                                      </p:tavLst>
                                    </p:anim>
                                    <p:anim calcmode="lin" valueType="num">
                                      <p:cBhvr>
                                        <p:cTn id="18" dur="500" fill="hold"/>
                                        <p:tgtEl>
                                          <p:spTgt spid="18"/>
                                        </p:tgtEl>
                                        <p:attrNameLst>
                                          <p:attrName>style.rotation</p:attrName>
                                        </p:attrNameLst>
                                      </p:cBhvr>
                                      <p:tavLst>
                                        <p:tav tm="0">
                                          <p:val>
                                            <p:fltVal val="360"/>
                                          </p:val>
                                        </p:tav>
                                        <p:tav tm="100000">
                                          <p:val>
                                            <p:fltVal val="0"/>
                                          </p:val>
                                        </p:tav>
                                      </p:tavLst>
                                    </p:anim>
                                    <p:animEffect transition="in" filter="fade">
                                      <p:cBhvr>
                                        <p:cTn id="1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Conclusiones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5" name="TextBox 4"/>
          <p:cNvSpPr txBox="1"/>
          <p:nvPr/>
        </p:nvSpPr>
        <p:spPr>
          <a:xfrm>
            <a:off x="642910" y="857232"/>
            <a:ext cx="7853432" cy="92333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none" rtlCol="0">
            <a:spAutoFit/>
          </a:bodyPr>
          <a:lstStyle/>
          <a:p>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Objetivos </a:t>
            </a:r>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metodológicos</a:t>
            </a:r>
            <a:endParaRPr lang="es-ES" sz="5400" b="1"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sp>
        <p:nvSpPr>
          <p:cNvPr id="8" name="TextBox 7"/>
          <p:cNvSpPr txBox="1"/>
          <p:nvPr/>
        </p:nvSpPr>
        <p:spPr>
          <a:xfrm>
            <a:off x="642910" y="1984709"/>
            <a:ext cx="4429156" cy="10156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buFont typeface="Wingdings" pitchFamily="2" charset="2"/>
              <a:buChar char="Ø"/>
            </a:pPr>
            <a:r>
              <a:rPr lang="es-ES" sz="2000" b="1" dirty="0" smtClean="0">
                <a:solidFill>
                  <a:schemeClr val="bg1"/>
                </a:solidFill>
              </a:rPr>
              <a:t>Adaptación del marco de trabajo </a:t>
            </a:r>
            <a:r>
              <a:rPr lang="es-ES" sz="2000" b="1" dirty="0" err="1" smtClean="0">
                <a:solidFill>
                  <a:schemeClr val="bg1"/>
                </a:solidFill>
              </a:rPr>
              <a:t>Scrum</a:t>
            </a:r>
            <a:r>
              <a:rPr lang="es-ES" sz="2000" b="1" dirty="0" smtClean="0">
                <a:solidFill>
                  <a:schemeClr val="bg1"/>
                </a:solidFill>
              </a:rPr>
              <a:t>.</a:t>
            </a:r>
          </a:p>
          <a:p>
            <a:pPr>
              <a:buFont typeface="Wingdings" pitchFamily="2" charset="2"/>
              <a:buChar char="Ø"/>
            </a:pPr>
            <a:r>
              <a:rPr lang="es-ES" sz="2000" b="1" dirty="0" smtClean="0">
                <a:solidFill>
                  <a:schemeClr val="bg1"/>
                </a:solidFill>
              </a:rPr>
              <a:t>Aprendizaje y uso de BDD.</a:t>
            </a:r>
          </a:p>
          <a:p>
            <a:pPr>
              <a:buFont typeface="Wingdings" pitchFamily="2" charset="2"/>
              <a:buChar char="Ø"/>
            </a:pPr>
            <a:r>
              <a:rPr lang="es-ES" sz="2000" b="1" dirty="0" smtClean="0">
                <a:solidFill>
                  <a:schemeClr val="bg1"/>
                </a:solidFill>
              </a:rPr>
              <a:t>Uso de Programación por parejas.</a:t>
            </a:r>
            <a:endParaRPr lang="es-ES" sz="2000" b="1" dirty="0">
              <a:solidFill>
                <a:schemeClr val="bg1"/>
              </a:solidFill>
            </a:endParaRPr>
          </a:p>
        </p:txBody>
      </p:sp>
      <p:grpSp>
        <p:nvGrpSpPr>
          <p:cNvPr id="24" name="Group 23"/>
          <p:cNvGrpSpPr/>
          <p:nvPr/>
        </p:nvGrpSpPr>
        <p:grpSpPr>
          <a:xfrm>
            <a:off x="500034" y="3286124"/>
            <a:ext cx="8358246" cy="3357586"/>
            <a:chOff x="500034" y="3571876"/>
            <a:chExt cx="8358246" cy="3071834"/>
          </a:xfrm>
        </p:grpSpPr>
        <p:sp>
          <p:nvSpPr>
            <p:cNvPr id="18" name="Rounded Rectangle 17"/>
            <p:cNvSpPr/>
            <p:nvPr/>
          </p:nvSpPr>
          <p:spPr>
            <a:xfrm>
              <a:off x="500034" y="3571876"/>
              <a:ext cx="8358246" cy="307183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Rounded Rectangle 13"/>
            <p:cNvSpPr/>
            <p:nvPr/>
          </p:nvSpPr>
          <p:spPr>
            <a:xfrm>
              <a:off x="3571868" y="3571876"/>
              <a:ext cx="5143536" cy="2343160"/>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Oval 14"/>
            <p:cNvSpPr/>
            <p:nvPr/>
          </p:nvSpPr>
          <p:spPr>
            <a:xfrm>
              <a:off x="3786182" y="3643314"/>
              <a:ext cx="1357322" cy="7858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angle 9"/>
            <p:cNvSpPr/>
            <p:nvPr/>
          </p:nvSpPr>
          <p:spPr>
            <a:xfrm>
              <a:off x="3714744" y="3857628"/>
              <a:ext cx="4929222" cy="1200329"/>
            </a:xfrm>
            <a:prstGeom prst="rect">
              <a:avLst/>
            </a:prstGeom>
            <a:noFill/>
          </p:spPr>
          <p:txBody>
            <a:bodyPr wrap="square" lIns="91440" tIns="45720" rIns="91440" bIns="45720">
              <a:spAutoFit/>
            </a:bodyPr>
            <a:lstStyle/>
            <a:p>
              <a:pPr algn="r"/>
              <a:r>
                <a:rPr lang="en-US" sz="36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Verdana" pitchFamily="34" charset="0"/>
                  <a:ea typeface="Verdana" pitchFamily="34" charset="0"/>
                  <a:cs typeface="Verdana" pitchFamily="34" charset="0"/>
                </a:rPr>
                <a:t>eXtreme</a:t>
              </a:r>
              <a:r>
                <a:rPr lang="en-US" sz="36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Verdana" pitchFamily="34" charset="0"/>
                  <a:ea typeface="Verdana" pitchFamily="34" charset="0"/>
                  <a:cs typeface="Verdana" pitchFamily="34" charset="0"/>
                </a:rPr>
                <a:t> Programming</a:t>
              </a:r>
              <a:endParaRPr lang="en-US" sz="36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Verdana" pitchFamily="34" charset="0"/>
                <a:ea typeface="Verdana" pitchFamily="34" charset="0"/>
                <a:cs typeface="Verdana" pitchFamily="34" charset="0"/>
              </a:endParaRPr>
            </a:p>
          </p:txBody>
        </p:sp>
        <p:sp>
          <p:nvSpPr>
            <p:cNvPr id="7" name="Rectangle 6"/>
            <p:cNvSpPr/>
            <p:nvPr/>
          </p:nvSpPr>
          <p:spPr>
            <a:xfrm>
              <a:off x="3786182" y="3571876"/>
              <a:ext cx="1415773" cy="923330"/>
            </a:xfrm>
            <a:prstGeom prst="rect">
              <a:avLst/>
            </a:prstGeom>
            <a:noFill/>
          </p:spPr>
          <p:txBody>
            <a:bodyPr wrap="none" lIns="91440" tIns="45720" rIns="91440" bIns="45720">
              <a:spAutoFit/>
            </a:bodyPr>
            <a:lstStyle/>
            <a:p>
              <a:pPr algn="ctr"/>
              <a:r>
                <a:rPr lang="en-US" sz="5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BDD</a:t>
              </a:r>
              <a:endParaRPr lang="en-US" sz="54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grpSp>
          <p:nvGrpSpPr>
            <p:cNvPr id="21" name="Group 20"/>
            <p:cNvGrpSpPr/>
            <p:nvPr/>
          </p:nvGrpSpPr>
          <p:grpSpPr>
            <a:xfrm>
              <a:off x="857224" y="3643314"/>
              <a:ext cx="2071702" cy="1071570"/>
              <a:chOff x="857224" y="3643314"/>
              <a:chExt cx="2071702" cy="1071570"/>
            </a:xfrm>
          </p:grpSpPr>
          <p:sp>
            <p:nvSpPr>
              <p:cNvPr id="20" name="Oval 19"/>
              <p:cNvSpPr/>
              <p:nvPr/>
            </p:nvSpPr>
            <p:spPr>
              <a:xfrm>
                <a:off x="857224" y="3643314"/>
                <a:ext cx="2071702" cy="107157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19458" name="Picture 2"/>
              <p:cNvPicPr>
                <a:picLocks noChangeAspect="1" noChangeArrowheads="1"/>
              </p:cNvPicPr>
              <p:nvPr/>
            </p:nvPicPr>
            <p:blipFill>
              <a:blip r:embed="rId4"/>
              <a:stretch>
                <a:fillRect/>
              </a:stretch>
            </p:blipFill>
            <p:spPr bwMode="auto">
              <a:xfrm>
                <a:off x="1071538" y="3857628"/>
                <a:ext cx="1657350" cy="562494"/>
              </a:xfrm>
              <a:prstGeom prst="rect">
                <a:avLst/>
              </a:prstGeom>
              <a:noFill/>
              <a:ln w="9525">
                <a:noFill/>
                <a:miter lim="800000"/>
                <a:headEnd/>
                <a:tailEnd/>
              </a:ln>
              <a:effectLst/>
            </p:spPr>
          </p:pic>
        </p:grpSp>
        <p:sp>
          <p:nvSpPr>
            <p:cNvPr id="16" name="Oval 15"/>
            <p:cNvSpPr/>
            <p:nvPr/>
          </p:nvSpPr>
          <p:spPr>
            <a:xfrm>
              <a:off x="4143372" y="5072074"/>
              <a:ext cx="3643338" cy="785818"/>
            </a:xfrm>
            <a:prstGeom prst="ellipse">
              <a:avLst/>
            </a:prstGeom>
            <a:solidFill>
              <a:schemeClr val="accent2">
                <a:lumMod val="40000"/>
                <a:lumOff val="6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angle 10"/>
            <p:cNvSpPr/>
            <p:nvPr/>
          </p:nvSpPr>
          <p:spPr>
            <a:xfrm>
              <a:off x="4429124" y="5143512"/>
              <a:ext cx="3102131" cy="584775"/>
            </a:xfrm>
            <a:prstGeom prst="rect">
              <a:avLst/>
            </a:prstGeom>
            <a:noFill/>
          </p:spPr>
          <p:txBody>
            <a:bodyPr wrap="none" lIns="91440" tIns="45720" rIns="91440" bIns="45720">
              <a:spAutoFit/>
            </a:bodyPr>
            <a:lstStyle/>
            <a:p>
              <a:pPr algn="ctr"/>
              <a:r>
                <a:rPr lang="en-US" sz="3200" b="1" dirty="0" smtClean="0">
                  <a:ln w="18000">
                    <a:solidFill>
                      <a:schemeClr val="accent2">
                        <a:lumMod val="50000"/>
                      </a:schemeClr>
                    </a:solidFill>
                    <a:prstDash val="solid"/>
                    <a:miter lim="800000"/>
                  </a:ln>
                  <a:solidFill>
                    <a:schemeClr val="accent2">
                      <a:lumMod val="75000"/>
                    </a:schemeClr>
                  </a:solidFill>
                  <a:effectLst>
                    <a:glow rad="101600">
                      <a:schemeClr val="accent2">
                        <a:satMod val="175000"/>
                        <a:alpha val="40000"/>
                      </a:schemeClr>
                    </a:glow>
                    <a:outerShdw blurRad="25500" dist="23000" dir="7020000" algn="tl">
                      <a:srgbClr val="000000">
                        <a:alpha val="50000"/>
                      </a:srgbClr>
                    </a:outerShdw>
                  </a:effectLst>
                </a:rPr>
                <a:t>Pair Programming</a:t>
              </a:r>
              <a:endParaRPr lang="en-US" sz="3200" b="1" cap="none" spc="0" dirty="0">
                <a:ln w="18000">
                  <a:solidFill>
                    <a:schemeClr val="accent2">
                      <a:lumMod val="50000"/>
                    </a:schemeClr>
                  </a:solidFill>
                  <a:prstDash val="solid"/>
                  <a:miter lim="800000"/>
                </a:ln>
                <a:solidFill>
                  <a:schemeClr val="accent2">
                    <a:lumMod val="75000"/>
                  </a:schemeClr>
                </a:solidFill>
                <a:effectLst>
                  <a:glow rad="101600">
                    <a:schemeClr val="accent2">
                      <a:satMod val="175000"/>
                      <a:alpha val="40000"/>
                    </a:schemeClr>
                  </a:glow>
                  <a:outerShdw blurRad="25500" dist="23000" dir="7020000" algn="tl">
                    <a:srgbClr val="000000">
                      <a:alpha val="50000"/>
                    </a:srgbClr>
                  </a:outerShdw>
                </a:effectLst>
              </a:endParaRPr>
            </a:p>
          </p:txBody>
        </p:sp>
        <p:pic>
          <p:nvPicPr>
            <p:cNvPr id="19460" name="Picture 4"/>
            <p:cNvPicPr>
              <a:picLocks noChangeAspect="1" noChangeArrowheads="1"/>
            </p:cNvPicPr>
            <p:nvPr/>
          </p:nvPicPr>
          <p:blipFill>
            <a:blip r:embed="rId5"/>
            <a:stretch>
              <a:fillRect/>
            </a:stretch>
          </p:blipFill>
          <p:spPr bwMode="auto">
            <a:xfrm>
              <a:off x="1214414" y="5286388"/>
              <a:ext cx="1170214" cy="819150"/>
            </a:xfrm>
            <a:prstGeom prst="rect">
              <a:avLst/>
            </a:prstGeom>
            <a:noFill/>
            <a:ln w="9525">
              <a:noFill/>
              <a:miter lim="800000"/>
              <a:headEnd/>
              <a:tailEnd/>
            </a:ln>
            <a:effec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randombar(horizontal)">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nvGraphicFramePr>
        <p:xfrm>
          <a:off x="1000100" y="1936768"/>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Conclusiones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6"/>
          <a:srcRect/>
          <a:stretch>
            <a:fillRect/>
          </a:stretch>
        </p:blipFill>
        <p:spPr bwMode="auto">
          <a:xfrm flipV="1">
            <a:off x="500034" y="571482"/>
            <a:ext cx="7715304" cy="128588"/>
          </a:xfrm>
          <a:prstGeom prst="rect">
            <a:avLst/>
          </a:prstGeom>
          <a:noFill/>
        </p:spPr>
      </p:pic>
      <p:sp>
        <p:nvSpPr>
          <p:cNvPr id="5" name="TextBox 4"/>
          <p:cNvSpPr txBox="1"/>
          <p:nvPr/>
        </p:nvSpPr>
        <p:spPr>
          <a:xfrm>
            <a:off x="928662" y="857232"/>
            <a:ext cx="7279557" cy="92333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none" rtlCol="0">
            <a:spAutoFit/>
          </a:bodyPr>
          <a:lstStyle/>
          <a:p>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Objetivos </a:t>
            </a:r>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tecnológicos</a:t>
            </a:r>
            <a:endParaRPr lang="es-ES" sz="5400" b="1"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grpSp>
        <p:nvGrpSpPr>
          <p:cNvPr id="12" name="Group 11"/>
          <p:cNvGrpSpPr/>
          <p:nvPr/>
        </p:nvGrpSpPr>
        <p:grpSpPr>
          <a:xfrm>
            <a:off x="4714876" y="2000240"/>
            <a:ext cx="4214842" cy="4286280"/>
            <a:chOff x="4714876" y="2000240"/>
            <a:chExt cx="4214842" cy="4286280"/>
          </a:xfrm>
        </p:grpSpPr>
        <p:sp>
          <p:nvSpPr>
            <p:cNvPr id="9" name="Rectangle 8"/>
            <p:cNvSpPr/>
            <p:nvPr/>
          </p:nvSpPr>
          <p:spPr>
            <a:xfrm>
              <a:off x="4714876" y="2000240"/>
              <a:ext cx="4214842" cy="42862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0482" name="Picture 2"/>
            <p:cNvPicPr>
              <a:picLocks noChangeAspect="1" noChangeArrowheads="1"/>
            </p:cNvPicPr>
            <p:nvPr/>
          </p:nvPicPr>
          <p:blipFill>
            <a:blip r:embed="rId7"/>
            <a:srcRect/>
            <a:stretch>
              <a:fillRect/>
            </a:stretch>
          </p:blipFill>
          <p:spPr bwMode="auto">
            <a:xfrm>
              <a:off x="4857752" y="3929066"/>
              <a:ext cx="2238374" cy="2238374"/>
            </a:xfrm>
            <a:prstGeom prst="rect">
              <a:avLst/>
            </a:prstGeom>
            <a:noFill/>
            <a:ln w="9525">
              <a:noFill/>
              <a:miter lim="800000"/>
              <a:headEnd/>
              <a:tailEnd/>
            </a:ln>
            <a:effectLst/>
          </p:spPr>
        </p:pic>
        <p:pic>
          <p:nvPicPr>
            <p:cNvPr id="20483" name="Picture 3"/>
            <p:cNvPicPr>
              <a:picLocks noChangeAspect="1" noChangeArrowheads="1"/>
            </p:cNvPicPr>
            <p:nvPr/>
          </p:nvPicPr>
          <p:blipFill>
            <a:blip r:embed="rId8"/>
            <a:srcRect/>
            <a:stretch>
              <a:fillRect/>
            </a:stretch>
          </p:blipFill>
          <p:spPr bwMode="auto">
            <a:xfrm>
              <a:off x="4857752" y="2071678"/>
              <a:ext cx="2438400" cy="819150"/>
            </a:xfrm>
            <a:prstGeom prst="rect">
              <a:avLst/>
            </a:prstGeom>
            <a:noFill/>
            <a:ln w="9525">
              <a:noFill/>
              <a:miter lim="800000"/>
              <a:headEnd/>
              <a:tailEnd/>
            </a:ln>
            <a:effectLst/>
          </p:spPr>
        </p:pic>
        <p:pic>
          <p:nvPicPr>
            <p:cNvPr id="20484" name="Picture 4"/>
            <p:cNvPicPr>
              <a:picLocks noChangeAspect="1" noChangeArrowheads="1"/>
            </p:cNvPicPr>
            <p:nvPr/>
          </p:nvPicPr>
          <p:blipFill>
            <a:blip r:embed="rId9"/>
            <a:srcRect/>
            <a:stretch>
              <a:fillRect/>
            </a:stretch>
          </p:blipFill>
          <p:spPr bwMode="auto">
            <a:xfrm>
              <a:off x="4786314" y="2857496"/>
              <a:ext cx="4067175" cy="1123950"/>
            </a:xfrm>
            <a:prstGeom prst="rect">
              <a:avLst/>
            </a:prstGeom>
            <a:noFill/>
            <a:ln w="9525">
              <a:noFill/>
              <a:miter lim="800000"/>
              <a:headEnd/>
              <a:tailEnd/>
            </a:ln>
            <a:effectLst/>
          </p:spPr>
        </p:pic>
        <p:pic>
          <p:nvPicPr>
            <p:cNvPr id="20485" name="Picture 5"/>
            <p:cNvPicPr>
              <a:picLocks noChangeAspect="1" noChangeArrowheads="1"/>
            </p:cNvPicPr>
            <p:nvPr/>
          </p:nvPicPr>
          <p:blipFill>
            <a:blip r:embed="rId10"/>
            <a:srcRect/>
            <a:stretch>
              <a:fillRect/>
            </a:stretch>
          </p:blipFill>
          <p:spPr bwMode="auto">
            <a:xfrm>
              <a:off x="6786578" y="4071942"/>
              <a:ext cx="2000264" cy="1511827"/>
            </a:xfrm>
            <a:prstGeom prst="rect">
              <a:avLst/>
            </a:prstGeom>
            <a:noFill/>
            <a:ln w="9525">
              <a:noFill/>
              <a:miter lim="800000"/>
              <a:headEnd/>
              <a:tailEnd/>
            </a:ln>
            <a:effectLst/>
          </p:spPr>
        </p:pic>
      </p:grpSp>
      <p:sp>
        <p:nvSpPr>
          <p:cNvPr id="11" name="TextBox 10"/>
          <p:cNvSpPr txBox="1"/>
          <p:nvPr/>
        </p:nvSpPr>
        <p:spPr>
          <a:xfrm>
            <a:off x="214282" y="5270857"/>
            <a:ext cx="4344459" cy="10156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pPr>
              <a:buFont typeface="Wingdings" pitchFamily="2" charset="2"/>
              <a:buChar char="Ø"/>
            </a:pPr>
            <a:r>
              <a:rPr lang="es-ES" sz="2000" b="1" dirty="0" smtClean="0"/>
              <a:t>Aprendizaje de nueva tecnologías.</a:t>
            </a:r>
          </a:p>
          <a:p>
            <a:pPr>
              <a:buFont typeface="Wingdings" pitchFamily="2" charset="2"/>
              <a:buChar char="Ø"/>
            </a:pPr>
            <a:r>
              <a:rPr lang="es-ES" sz="2000" b="1" dirty="0" smtClean="0"/>
              <a:t>Trabajo en equipo.</a:t>
            </a:r>
          </a:p>
          <a:p>
            <a:pPr>
              <a:buFont typeface="Wingdings" pitchFamily="2" charset="2"/>
              <a:buChar char="Ø"/>
            </a:pPr>
            <a:r>
              <a:rPr lang="es-ES" sz="2000" b="1" dirty="0" smtClean="0"/>
              <a:t>Entregables adecuados a los requisitos</a:t>
            </a:r>
            <a:endParaRPr lang="es-ES" sz="20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par>
                          <p:cTn id="8" fill="hold">
                            <p:stCondLst>
                              <p:cond delay="500"/>
                            </p:stCondLst>
                            <p:childTnLst>
                              <p:par>
                                <p:cTn id="9" presetID="12" presetClass="entr" presetSubtype="1"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slide(fromTop)">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3"/>
          <a:srcRect/>
          <a:stretch>
            <a:fillRect/>
          </a:stretch>
        </p:blipFill>
        <p:spPr bwMode="auto">
          <a:xfrm>
            <a:off x="1500166" y="1928802"/>
            <a:ext cx="5857916" cy="4415296"/>
          </a:xfrm>
          <a:prstGeom prst="rect">
            <a:avLst/>
          </a:prstGeom>
          <a:ln>
            <a:headEnd/>
            <a:tailEnd/>
          </a:ln>
        </p:spPr>
        <p:style>
          <a:lnRef idx="2">
            <a:schemeClr val="accent1"/>
          </a:lnRef>
          <a:fillRef idx="1">
            <a:schemeClr val="lt1"/>
          </a:fillRef>
          <a:effectRef idx="0">
            <a:schemeClr val="accent1"/>
          </a:effectRef>
          <a:fontRef idx="minor">
            <a:schemeClr val="dk1"/>
          </a:fontRef>
        </p:style>
      </p:pic>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Conclusiones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4"/>
          <a:srcRect/>
          <a:stretch>
            <a:fillRect/>
          </a:stretch>
        </p:blipFill>
        <p:spPr bwMode="auto">
          <a:xfrm flipV="1">
            <a:off x="500034" y="571482"/>
            <a:ext cx="7715304" cy="128588"/>
          </a:xfrm>
          <a:prstGeom prst="rect">
            <a:avLst/>
          </a:prstGeom>
          <a:noFill/>
        </p:spPr>
      </p:pic>
      <p:sp>
        <p:nvSpPr>
          <p:cNvPr id="5" name="TextBox 4"/>
          <p:cNvSpPr txBox="1"/>
          <p:nvPr/>
        </p:nvSpPr>
        <p:spPr>
          <a:xfrm>
            <a:off x="928662" y="857232"/>
            <a:ext cx="6699270" cy="92333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none" rtlCol="0">
            <a:spAutoFit/>
          </a:bodyPr>
          <a:lstStyle/>
          <a:p>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Objetivos personales</a:t>
            </a:r>
            <a:endParaRPr lang="es-ES" sz="5400" b="1"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7" name="Picture 6" descr="happyprogrammer.png"/>
          <p:cNvPicPr>
            <a:picLocks noChangeAspect="1"/>
          </p:cNvPicPr>
          <p:nvPr/>
        </p:nvPicPr>
        <p:blipFill>
          <a:blip r:embed="rId5"/>
          <a:stretch>
            <a:fillRect/>
          </a:stretch>
        </p:blipFill>
        <p:spPr>
          <a:xfrm>
            <a:off x="5500694" y="3507405"/>
            <a:ext cx="3643306" cy="3350595"/>
          </a:xfrm>
          <a:prstGeom prst="rect">
            <a:avLst/>
          </a:prstGeom>
        </p:spPr>
      </p:pic>
      <p:pic>
        <p:nvPicPr>
          <p:cNvPr id="8" name="Picture 7" descr="head.png"/>
          <p:cNvPicPr>
            <a:picLocks noChangeAspect="1"/>
          </p:cNvPicPr>
          <p:nvPr/>
        </p:nvPicPr>
        <p:blipFill>
          <a:blip r:embed="rId6"/>
          <a:stretch>
            <a:fillRect/>
          </a:stretch>
        </p:blipFill>
        <p:spPr>
          <a:xfrm>
            <a:off x="-32" y="3857312"/>
            <a:ext cx="2928958" cy="3000688"/>
          </a:xfrm>
          <a:prstGeom prst="rect">
            <a:avLst/>
          </a:prstGeom>
        </p:spPr>
      </p:pic>
      <p:pic>
        <p:nvPicPr>
          <p:cNvPr id="9" name="Picture 8" descr="reclicar.png"/>
          <p:cNvPicPr>
            <a:picLocks noChangeAspect="1"/>
          </p:cNvPicPr>
          <p:nvPr/>
        </p:nvPicPr>
        <p:blipFill>
          <a:blip r:embed="rId7" cstate="print"/>
          <a:stretch>
            <a:fillRect/>
          </a:stretch>
        </p:blipFill>
        <p:spPr>
          <a:xfrm>
            <a:off x="857224" y="4071942"/>
            <a:ext cx="1071570" cy="113260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slide(fromBottom)">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iterate type="lt">
                                    <p:tmPct val="5000"/>
                                  </p:iterate>
                                  <p:childTnLst>
                                    <p:set>
                                      <p:cBhvr>
                                        <p:cTn id="23" dur="1" fill="hold">
                                          <p:stCondLst>
                                            <p:cond delay="0"/>
                                          </p:stCondLst>
                                        </p:cTn>
                                        <p:tgtEl>
                                          <p:spTgt spid="21506"/>
                                        </p:tgtEl>
                                        <p:attrNameLst>
                                          <p:attrName>style.visibility</p:attrName>
                                        </p:attrNameLst>
                                      </p:cBhvr>
                                      <p:to>
                                        <p:strVal val="visible"/>
                                      </p:to>
                                    </p:set>
                                    <p:anim calcmode="lin" valueType="num">
                                      <p:cBhvr>
                                        <p:cTn id="24" dur="1000" fill="hold"/>
                                        <p:tgtEl>
                                          <p:spTgt spid="21506"/>
                                        </p:tgtEl>
                                        <p:attrNameLst>
                                          <p:attrName>ppt_w</p:attrName>
                                        </p:attrNameLst>
                                      </p:cBhvr>
                                      <p:tavLst>
                                        <p:tav tm="0">
                                          <p:val>
                                            <p:fltVal val="0"/>
                                          </p:val>
                                        </p:tav>
                                        <p:tav tm="100000">
                                          <p:val>
                                            <p:strVal val="#ppt_w"/>
                                          </p:val>
                                        </p:tav>
                                      </p:tavLst>
                                    </p:anim>
                                    <p:anim calcmode="lin" valueType="num">
                                      <p:cBhvr>
                                        <p:cTn id="25" dur="1000" fill="hold"/>
                                        <p:tgtEl>
                                          <p:spTgt spid="21506"/>
                                        </p:tgtEl>
                                        <p:attrNameLst>
                                          <p:attrName>ppt_h</p:attrName>
                                        </p:attrNameLst>
                                      </p:cBhvr>
                                      <p:tavLst>
                                        <p:tav tm="0">
                                          <p:val>
                                            <p:fltVal val="0"/>
                                          </p:val>
                                        </p:tav>
                                        <p:tav tm="100000">
                                          <p:val>
                                            <p:strVal val="#ppt_h"/>
                                          </p:val>
                                        </p:tav>
                                      </p:tavLst>
                                    </p:anim>
                                    <p:anim calcmode="lin" valueType="num">
                                      <p:cBhvr>
                                        <p:cTn id="26" dur="1000" fill="hold"/>
                                        <p:tgtEl>
                                          <p:spTgt spid="21506"/>
                                        </p:tgtEl>
                                        <p:attrNameLst>
                                          <p:attrName>style.rotation</p:attrName>
                                        </p:attrNameLst>
                                      </p:cBhvr>
                                      <p:tavLst>
                                        <p:tav tm="0">
                                          <p:val>
                                            <p:fltVal val="90"/>
                                          </p:val>
                                        </p:tav>
                                        <p:tav tm="100000">
                                          <p:val>
                                            <p:fltVal val="0"/>
                                          </p:val>
                                        </p:tav>
                                      </p:tavLst>
                                    </p:anim>
                                    <p:animEffect transition="in" filter="fade">
                                      <p:cBhvr>
                                        <p:cTn id="27" dur="1000"/>
                                        <p:tgtEl>
                                          <p:spTgt spid="215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45000"/>
                <a:satMod val="135000"/>
              </a:schemeClr>
              <a:prstClr val="white"/>
            </a:duotone>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p:nvSpPr>
        <p:spPr>
          <a:xfrm>
            <a:off x="1928794" y="1357298"/>
            <a:ext cx="5386410" cy="923330"/>
          </a:xfrm>
          <a:prstGeom prst="rect">
            <a:avLst/>
          </a:prstGeom>
          <a:noFill/>
        </p:spPr>
        <p:txBody>
          <a:bodyPr wrap="none" lIns="91440" tIns="45720" rIns="91440" bIns="45720">
            <a:prstTxWarp prst="textArchUp">
              <a:avLst/>
            </a:prstTxWarp>
            <a:spAutoFit/>
          </a:bodyPr>
          <a:lstStyle/>
          <a:p>
            <a:pPr algn="ctr"/>
            <a:r>
              <a:rPr lang="en-US" sz="5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t>
            </a:r>
            <a:r>
              <a:rPr lang="en-US" sz="5400" b="1" cap="none" spc="0" dirty="0" err="1"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Alguna</a:t>
            </a:r>
            <a:r>
              <a:rPr lang="en-US" sz="5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 </a:t>
            </a:r>
            <a:r>
              <a:rPr lang="en-US" sz="5400" b="1" cap="none" spc="0" dirty="0" err="1"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pregunta</a:t>
            </a:r>
            <a:r>
              <a:rPr lang="en-US" sz="5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t>
            </a:r>
            <a:endParaRPr lang="en-US" sz="54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grpSp>
        <p:nvGrpSpPr>
          <p:cNvPr id="8" name="Group 7"/>
          <p:cNvGrpSpPr/>
          <p:nvPr/>
        </p:nvGrpSpPr>
        <p:grpSpPr>
          <a:xfrm>
            <a:off x="3500430" y="2357430"/>
            <a:ext cx="2286016" cy="3000396"/>
            <a:chOff x="3500430" y="2071678"/>
            <a:chExt cx="2286016" cy="3000396"/>
          </a:xfrm>
        </p:grpSpPr>
        <p:sp>
          <p:nvSpPr>
            <p:cNvPr id="7" name="Oval 6"/>
            <p:cNvSpPr/>
            <p:nvPr/>
          </p:nvSpPr>
          <p:spPr>
            <a:xfrm>
              <a:off x="3500430" y="2071678"/>
              <a:ext cx="2286016" cy="3000396"/>
            </a:xfrm>
            <a:prstGeom prst="ellipse">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6" name="Picture 5" descr="robotito.png"/>
            <p:cNvPicPr>
              <a:picLocks noChangeAspect="1"/>
            </p:cNvPicPr>
            <p:nvPr/>
          </p:nvPicPr>
          <p:blipFill>
            <a:blip r:embed="rId3"/>
            <a:stretch>
              <a:fillRect/>
            </a:stretch>
          </p:blipFill>
          <p:spPr>
            <a:xfrm>
              <a:off x="3857620" y="2309812"/>
              <a:ext cx="1452569" cy="2730830"/>
            </a:xfrm>
            <a:prstGeom prst="rect">
              <a:avLst/>
            </a:prstGeom>
            <a:effectLst>
              <a:outerShdw blurRad="50800" dist="38100" dir="5400000" algn="t" rotWithShape="0">
                <a:prstClr val="black">
                  <a:alpha val="40000"/>
                </a:prstClr>
              </a:outerShdw>
            </a:effec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80">
                                          <p:stCondLst>
                                            <p:cond delay="0"/>
                                          </p:stCondLst>
                                        </p:cTn>
                                        <p:tgtEl>
                                          <p:spTgt spid="8"/>
                                        </p:tgtEl>
                                      </p:cBhvr>
                                    </p:animEffect>
                                    <p:anim calcmode="lin" valueType="num">
                                      <p:cBhvr>
                                        <p:cTn id="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13" dur="26">
                                          <p:stCondLst>
                                            <p:cond delay="650"/>
                                          </p:stCondLst>
                                        </p:cTn>
                                        <p:tgtEl>
                                          <p:spTgt spid="8"/>
                                        </p:tgtEl>
                                      </p:cBhvr>
                                      <p:to x="100000" y="60000"/>
                                    </p:animScale>
                                    <p:animScale>
                                      <p:cBhvr>
                                        <p:cTn id="14" dur="166" decel="50000">
                                          <p:stCondLst>
                                            <p:cond delay="676"/>
                                          </p:stCondLst>
                                        </p:cTn>
                                        <p:tgtEl>
                                          <p:spTgt spid="8"/>
                                        </p:tgtEl>
                                      </p:cBhvr>
                                      <p:to x="100000" y="100000"/>
                                    </p:animScale>
                                    <p:animScale>
                                      <p:cBhvr>
                                        <p:cTn id="15" dur="26">
                                          <p:stCondLst>
                                            <p:cond delay="1312"/>
                                          </p:stCondLst>
                                        </p:cTn>
                                        <p:tgtEl>
                                          <p:spTgt spid="8"/>
                                        </p:tgtEl>
                                      </p:cBhvr>
                                      <p:to x="100000" y="80000"/>
                                    </p:animScale>
                                    <p:animScale>
                                      <p:cBhvr>
                                        <p:cTn id="16" dur="166" decel="50000">
                                          <p:stCondLst>
                                            <p:cond delay="1338"/>
                                          </p:stCondLst>
                                        </p:cTn>
                                        <p:tgtEl>
                                          <p:spTgt spid="8"/>
                                        </p:tgtEl>
                                      </p:cBhvr>
                                      <p:to x="100000" y="100000"/>
                                    </p:animScale>
                                    <p:animScale>
                                      <p:cBhvr>
                                        <p:cTn id="17" dur="26">
                                          <p:stCondLst>
                                            <p:cond delay="1642"/>
                                          </p:stCondLst>
                                        </p:cTn>
                                        <p:tgtEl>
                                          <p:spTgt spid="8"/>
                                        </p:tgtEl>
                                      </p:cBhvr>
                                      <p:to x="100000" y="90000"/>
                                    </p:animScale>
                                    <p:animScale>
                                      <p:cBhvr>
                                        <p:cTn id="18" dur="166" decel="50000">
                                          <p:stCondLst>
                                            <p:cond delay="1668"/>
                                          </p:stCondLst>
                                        </p:cTn>
                                        <p:tgtEl>
                                          <p:spTgt spid="8"/>
                                        </p:tgtEl>
                                      </p:cBhvr>
                                      <p:to x="100000" y="100000"/>
                                    </p:animScale>
                                    <p:animScale>
                                      <p:cBhvr>
                                        <p:cTn id="19" dur="26">
                                          <p:stCondLst>
                                            <p:cond delay="1808"/>
                                          </p:stCondLst>
                                        </p:cTn>
                                        <p:tgtEl>
                                          <p:spTgt spid="8"/>
                                        </p:tgtEl>
                                      </p:cBhvr>
                                      <p:to x="100000" y="95000"/>
                                    </p:animScale>
                                    <p:animScale>
                                      <p:cBhvr>
                                        <p:cTn id="20" dur="166" decel="50000">
                                          <p:stCondLst>
                                            <p:cond delay="1834"/>
                                          </p:stCondLst>
                                        </p:cTn>
                                        <p:tgtEl>
                                          <p:spTgt spid="8"/>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580">
                                          <p:stCondLst>
                                            <p:cond delay="0"/>
                                          </p:stCondLst>
                                        </p:cTn>
                                        <p:tgtEl>
                                          <p:spTgt spid="5"/>
                                        </p:tgtEl>
                                      </p:cBhvr>
                                    </p:animEffect>
                                    <p:anim calcmode="lin" valueType="num">
                                      <p:cBhvr>
                                        <p:cTn id="24"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29" dur="26">
                                          <p:stCondLst>
                                            <p:cond delay="650"/>
                                          </p:stCondLst>
                                        </p:cTn>
                                        <p:tgtEl>
                                          <p:spTgt spid="5"/>
                                        </p:tgtEl>
                                      </p:cBhvr>
                                      <p:to x="100000" y="60000"/>
                                    </p:animScale>
                                    <p:animScale>
                                      <p:cBhvr>
                                        <p:cTn id="30" dur="166" decel="50000">
                                          <p:stCondLst>
                                            <p:cond delay="676"/>
                                          </p:stCondLst>
                                        </p:cTn>
                                        <p:tgtEl>
                                          <p:spTgt spid="5"/>
                                        </p:tgtEl>
                                      </p:cBhvr>
                                      <p:to x="100000" y="100000"/>
                                    </p:animScale>
                                    <p:animScale>
                                      <p:cBhvr>
                                        <p:cTn id="31" dur="26">
                                          <p:stCondLst>
                                            <p:cond delay="1312"/>
                                          </p:stCondLst>
                                        </p:cTn>
                                        <p:tgtEl>
                                          <p:spTgt spid="5"/>
                                        </p:tgtEl>
                                      </p:cBhvr>
                                      <p:to x="100000" y="80000"/>
                                    </p:animScale>
                                    <p:animScale>
                                      <p:cBhvr>
                                        <p:cTn id="32" dur="166" decel="50000">
                                          <p:stCondLst>
                                            <p:cond delay="1338"/>
                                          </p:stCondLst>
                                        </p:cTn>
                                        <p:tgtEl>
                                          <p:spTgt spid="5"/>
                                        </p:tgtEl>
                                      </p:cBhvr>
                                      <p:to x="100000" y="100000"/>
                                    </p:animScale>
                                    <p:animScale>
                                      <p:cBhvr>
                                        <p:cTn id="33" dur="26">
                                          <p:stCondLst>
                                            <p:cond delay="1642"/>
                                          </p:stCondLst>
                                        </p:cTn>
                                        <p:tgtEl>
                                          <p:spTgt spid="5"/>
                                        </p:tgtEl>
                                      </p:cBhvr>
                                      <p:to x="100000" y="90000"/>
                                    </p:animScale>
                                    <p:animScale>
                                      <p:cBhvr>
                                        <p:cTn id="34" dur="166" decel="50000">
                                          <p:stCondLst>
                                            <p:cond delay="1668"/>
                                          </p:stCondLst>
                                        </p:cTn>
                                        <p:tgtEl>
                                          <p:spTgt spid="5"/>
                                        </p:tgtEl>
                                      </p:cBhvr>
                                      <p:to x="100000" y="100000"/>
                                    </p:animScale>
                                    <p:animScale>
                                      <p:cBhvr>
                                        <p:cTn id="35" dur="26">
                                          <p:stCondLst>
                                            <p:cond delay="1808"/>
                                          </p:stCondLst>
                                        </p:cTn>
                                        <p:tgtEl>
                                          <p:spTgt spid="5"/>
                                        </p:tgtEl>
                                      </p:cBhvr>
                                      <p:to x="100000" y="95000"/>
                                    </p:animScale>
                                    <p:animScale>
                                      <p:cBhvr>
                                        <p:cTn id="36"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Introducción</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pic>
        <p:nvPicPr>
          <p:cNvPr id="6" name="Picture 5" descr="lean20chart.gif"/>
          <p:cNvPicPr>
            <a:picLocks noChangeAspect="1"/>
          </p:cNvPicPr>
          <p:nvPr/>
        </p:nvPicPr>
        <p:blipFill>
          <a:blip r:embed="rId4"/>
          <a:stretch>
            <a:fillRect/>
          </a:stretch>
        </p:blipFill>
        <p:spPr>
          <a:xfrm>
            <a:off x="571472" y="2357430"/>
            <a:ext cx="3126193" cy="2714644"/>
          </a:xfrm>
          <a:prstGeom prst="rect">
            <a:avLst/>
          </a:prstGeom>
        </p:spPr>
      </p:pic>
      <p:pic>
        <p:nvPicPr>
          <p:cNvPr id="8" name="Picture 7" descr="agile3.jpg"/>
          <p:cNvPicPr>
            <a:picLocks noChangeAspect="1"/>
          </p:cNvPicPr>
          <p:nvPr/>
        </p:nvPicPr>
        <p:blipFill>
          <a:blip r:embed="rId5"/>
          <a:stretch>
            <a:fillRect/>
          </a:stretch>
        </p:blipFill>
        <p:spPr>
          <a:xfrm>
            <a:off x="5429256" y="2143116"/>
            <a:ext cx="3214710" cy="317203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7" name="Rectangle 6"/>
          <p:cNvSpPr/>
          <p:nvPr/>
        </p:nvSpPr>
        <p:spPr>
          <a:xfrm>
            <a:off x="1285852" y="785794"/>
            <a:ext cx="6343403" cy="923330"/>
          </a:xfrm>
          <a:prstGeom prst="rect">
            <a:avLst/>
          </a:prstGeom>
          <a:noFill/>
        </p:spPr>
        <p:txBody>
          <a:bodyPr wrap="none" lIns="91440" tIns="45720" rIns="91440" bIns="45720">
            <a:spAutoFit/>
          </a:bodyPr>
          <a:lstStyle/>
          <a:p>
            <a:pPr algn="ctr"/>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Metodologías</a:t>
            </a:r>
            <a:r>
              <a:rPr lang="en-U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 </a:t>
            </a:r>
            <a:r>
              <a:rPr lang="es-E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ágiles</a:t>
            </a:r>
            <a:endParaRPr lang="es-E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2050" name="Picture 2"/>
          <p:cNvPicPr>
            <a:picLocks noChangeAspect="1" noChangeArrowheads="1"/>
          </p:cNvPicPr>
          <p:nvPr/>
        </p:nvPicPr>
        <p:blipFill>
          <a:blip r:embed="rId6"/>
          <a:stretch>
            <a:fillRect/>
          </a:stretch>
        </p:blipFill>
        <p:spPr bwMode="auto">
          <a:xfrm>
            <a:off x="3714744" y="2214554"/>
            <a:ext cx="1571636" cy="1551741"/>
          </a:xfrm>
          <a:prstGeom prst="rect">
            <a:avLst/>
          </a:prstGeom>
          <a:ln>
            <a:noFill/>
          </a:ln>
          <a:effectLst>
            <a:outerShdw blurRad="292100" dist="139700" dir="2700000" algn="tl" rotWithShape="0">
              <a:srgbClr val="333333">
                <a:alpha val="65000"/>
              </a:srgbClr>
            </a:outerShdw>
          </a:effectLst>
        </p:spPr>
      </p:pic>
      <p:pic>
        <p:nvPicPr>
          <p:cNvPr id="5" name="Picture 4" descr="Ok-Sign.jpg"/>
          <p:cNvPicPr>
            <a:picLocks noChangeAspect="1"/>
          </p:cNvPicPr>
          <p:nvPr/>
        </p:nvPicPr>
        <p:blipFill>
          <a:blip r:embed="rId7" cstate="print"/>
          <a:stretch>
            <a:fillRect/>
          </a:stretch>
        </p:blipFill>
        <p:spPr>
          <a:xfrm>
            <a:off x="1071538" y="5286388"/>
            <a:ext cx="1800017" cy="1357322"/>
          </a:xfrm>
          <a:prstGeom prst="rect">
            <a:avLst/>
          </a:prstGeom>
          <a:ln>
            <a:noFill/>
          </a:ln>
          <a:effectLst>
            <a:softEdge rad="112500"/>
          </a:effectLst>
        </p:spPr>
      </p:pic>
      <p:graphicFrame>
        <p:nvGraphicFramePr>
          <p:cNvPr id="9" name="Diagram 8"/>
          <p:cNvGraphicFramePr/>
          <p:nvPr/>
        </p:nvGraphicFramePr>
        <p:xfrm>
          <a:off x="3143240" y="4000504"/>
          <a:ext cx="2643206" cy="210343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2" presetClass="entr" presetSubtype="8" fill="hold" nodeType="clickEffect">
                                  <p:stCondLst>
                                    <p:cond delay="0"/>
                                  </p:stCondLst>
                                  <p:childTnLst>
                                    <p:set>
                                      <p:cBhvr>
                                        <p:cTn id="14" dur="1" fill="hold">
                                          <p:stCondLst>
                                            <p:cond delay="0"/>
                                          </p:stCondLst>
                                        </p:cTn>
                                        <p:tgtEl>
                                          <p:spTgt spid="2050"/>
                                        </p:tgtEl>
                                        <p:attrNameLst>
                                          <p:attrName>style.visibility</p:attrName>
                                        </p:attrNameLst>
                                      </p:cBhvr>
                                      <p:to>
                                        <p:strVal val="visible"/>
                                      </p:to>
                                    </p:set>
                                    <p:animEffect transition="in" filter="slide(fromLeft)">
                                      <p:cBhvr>
                                        <p:cTn id="15" dur="500"/>
                                        <p:tgtEl>
                                          <p:spTgt spid="2050"/>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dissolv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4"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heel(4)">
                                      <p:cBhvr>
                                        <p:cTn id="23" dur="2000"/>
                                        <p:tgtEl>
                                          <p:spTgt spid="5"/>
                                        </p:tgtEl>
                                      </p:cBhvr>
                                    </p:animEffect>
                                  </p:childTnLst>
                                </p:cTn>
                              </p:par>
                            </p:childTnLst>
                          </p:cTn>
                        </p:par>
                        <p:par>
                          <p:cTn id="24" fill="hold">
                            <p:stCondLst>
                              <p:cond delay="2000"/>
                            </p:stCondLst>
                            <p:childTnLst>
                              <p:par>
                                <p:cTn id="25" presetID="6" presetClass="emph" presetSubtype="0" fill="hold" nodeType="afterEffect">
                                  <p:stCondLst>
                                    <p:cond delay="0"/>
                                  </p:stCondLst>
                                  <p:childTnLst>
                                    <p:animScale>
                                      <p:cBhvr>
                                        <p:cTn id="26" dur="2000" fill="hold"/>
                                        <p:tgtEl>
                                          <p:spTgt spid="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cllienteYtrabajadorFeliz.png"/>
          <p:cNvPicPr>
            <a:picLocks noChangeAspect="1"/>
          </p:cNvPicPr>
          <p:nvPr/>
        </p:nvPicPr>
        <p:blipFill>
          <a:blip r:embed="rId3"/>
          <a:stretch>
            <a:fillRect/>
          </a:stretch>
        </p:blipFill>
        <p:spPr>
          <a:xfrm>
            <a:off x="500034" y="928670"/>
            <a:ext cx="7991879" cy="5572140"/>
          </a:xfrm>
          <a:prstGeom prst="rect">
            <a:avLst/>
          </a:prstGeom>
        </p:spPr>
      </p:pic>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Objetivos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4"/>
          <a:srcRect/>
          <a:stretch>
            <a:fillRect/>
          </a:stretch>
        </p:blipFill>
        <p:spPr bwMode="auto">
          <a:xfrm flipV="1">
            <a:off x="500034" y="571482"/>
            <a:ext cx="7715304" cy="128588"/>
          </a:xfrm>
          <a:prstGeom prst="rect">
            <a:avLst/>
          </a:prstGeom>
          <a:noFill/>
        </p:spPr>
      </p:pic>
      <p:sp>
        <p:nvSpPr>
          <p:cNvPr id="6" name="TextBox 5"/>
          <p:cNvSpPr txBox="1"/>
          <p:nvPr/>
        </p:nvSpPr>
        <p:spPr>
          <a:xfrm>
            <a:off x="4357686" y="1285860"/>
            <a:ext cx="4286280" cy="1323439"/>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buFont typeface="Wingdings" pitchFamily="2" charset="2"/>
              <a:buChar char="ü"/>
            </a:pPr>
            <a:r>
              <a:rPr lang="es-ES" sz="2000" b="1" dirty="0" smtClean="0"/>
              <a:t>Aumento de la productividad.</a:t>
            </a:r>
          </a:p>
          <a:p>
            <a:pPr>
              <a:buFont typeface="Wingdings" pitchFamily="2" charset="2"/>
              <a:buChar char="ü"/>
            </a:pPr>
            <a:r>
              <a:rPr lang="es-ES" sz="2000" b="1" dirty="0" smtClean="0"/>
              <a:t>Disminución de costes.</a:t>
            </a:r>
          </a:p>
          <a:p>
            <a:pPr>
              <a:buFont typeface="Wingdings" pitchFamily="2" charset="2"/>
              <a:buChar char="ü"/>
            </a:pPr>
            <a:r>
              <a:rPr lang="es-ES" sz="2000" b="1" dirty="0" smtClean="0"/>
              <a:t>Aumento de la satisfacción del cliente.</a:t>
            </a:r>
          </a:p>
          <a:p>
            <a:pPr>
              <a:buFont typeface="Wingdings" pitchFamily="2" charset="2"/>
              <a:buChar char="ü"/>
            </a:pPr>
            <a:r>
              <a:rPr lang="es-ES" sz="2000" b="1" dirty="0" smtClean="0"/>
              <a:t>Mayor satisfacción del personal.</a:t>
            </a:r>
            <a:endParaRPr lang="es-ES" sz="2000" b="1" dirty="0"/>
          </a:p>
        </p:txBody>
      </p:sp>
      <p:pic>
        <p:nvPicPr>
          <p:cNvPr id="3075" name="Picture 3"/>
          <p:cNvPicPr>
            <a:picLocks noChangeAspect="1" noChangeArrowheads="1"/>
          </p:cNvPicPr>
          <p:nvPr/>
        </p:nvPicPr>
        <p:blipFill>
          <a:blip r:embed="rId5"/>
          <a:srcRect/>
          <a:stretch>
            <a:fillRect/>
          </a:stretch>
        </p:blipFill>
        <p:spPr bwMode="auto">
          <a:xfrm>
            <a:off x="1000100" y="4143380"/>
            <a:ext cx="3143272" cy="2354323"/>
          </a:xfrm>
          <a:prstGeom prst="rect">
            <a:avLst/>
          </a:prstGeom>
          <a:noFill/>
          <a:ln w="9525">
            <a:solidFill>
              <a:schemeClr val="tx1"/>
            </a:solid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075"/>
                                        </p:tgtEl>
                                        <p:attrNameLst>
                                          <p:attrName>style.visibility</p:attrName>
                                        </p:attrNameLst>
                                      </p:cBhvr>
                                      <p:to>
                                        <p:strVal val="visible"/>
                                      </p:to>
                                    </p:set>
                                    <p:animEffect transition="in" filter="blinds(horizontal)">
                                      <p:cBhvr>
                                        <p:cTn id="7" dur="500"/>
                                        <p:tgtEl>
                                          <p:spTgt spid="307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4"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heel(4)">
                                      <p:cBhvr>
                                        <p:cTn id="12"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Metodologías ágiles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5" name="Rectangle 4"/>
          <p:cNvSpPr/>
          <p:nvPr/>
        </p:nvSpPr>
        <p:spPr>
          <a:xfrm>
            <a:off x="3428992" y="785794"/>
            <a:ext cx="2143537" cy="923330"/>
          </a:xfrm>
          <a:prstGeom prst="rect">
            <a:avLst/>
          </a:prstGeom>
          <a:noFill/>
        </p:spPr>
        <p:txBody>
          <a:bodyPr wrap="none" lIns="91440" tIns="45720" rIns="91440" bIns="45720">
            <a:spAutoFit/>
          </a:bodyPr>
          <a:lstStyle/>
          <a:p>
            <a:pPr algn="ctr"/>
            <a:r>
              <a:rPr lang="es-ES" sz="5400" b="1" cap="none" spc="300" dirty="0" err="1"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Scrum</a:t>
            </a:r>
            <a:endParaRPr lang="es-E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sp>
        <p:nvSpPr>
          <p:cNvPr id="10" name="TextBox 9"/>
          <p:cNvSpPr txBox="1"/>
          <p:nvPr/>
        </p:nvSpPr>
        <p:spPr>
          <a:xfrm>
            <a:off x="5286380" y="2000240"/>
            <a:ext cx="3429024" cy="181588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sz="2800" b="1" dirty="0" smtClean="0">
                <a:solidFill>
                  <a:schemeClr val="tx2">
                    <a:lumMod val="75000"/>
                  </a:schemeClr>
                </a:solidFill>
              </a:rPr>
              <a:t>Roles de </a:t>
            </a:r>
            <a:r>
              <a:rPr lang="es-ES" sz="2800" b="1" dirty="0" err="1" smtClean="0">
                <a:solidFill>
                  <a:schemeClr val="tx2">
                    <a:lumMod val="75000"/>
                  </a:schemeClr>
                </a:solidFill>
              </a:rPr>
              <a:t>Scrum</a:t>
            </a:r>
            <a:r>
              <a:rPr lang="es-ES" sz="2800" b="1" dirty="0" smtClean="0">
                <a:solidFill>
                  <a:schemeClr val="tx2">
                    <a:lumMod val="75000"/>
                  </a:schemeClr>
                </a:solidFill>
              </a:rPr>
              <a:t>:</a:t>
            </a:r>
          </a:p>
          <a:p>
            <a:pPr>
              <a:buFont typeface="Wingdings" pitchFamily="2" charset="2"/>
              <a:buChar char="Ø"/>
            </a:pPr>
            <a:r>
              <a:rPr lang="es-ES" sz="2000" dirty="0" err="1" smtClean="0">
                <a:solidFill>
                  <a:schemeClr val="tx2">
                    <a:lumMod val="50000"/>
                  </a:schemeClr>
                </a:solidFill>
              </a:rPr>
              <a:t>Stakeholders</a:t>
            </a:r>
            <a:r>
              <a:rPr lang="es-ES" sz="2000" dirty="0" smtClean="0">
                <a:solidFill>
                  <a:schemeClr val="tx2">
                    <a:lumMod val="50000"/>
                  </a:schemeClr>
                </a:solidFill>
              </a:rPr>
              <a:t>.</a:t>
            </a:r>
          </a:p>
          <a:p>
            <a:pPr>
              <a:buFont typeface="Wingdings" pitchFamily="2" charset="2"/>
              <a:buChar char="Ø"/>
            </a:pPr>
            <a:r>
              <a:rPr lang="es-ES" sz="2000" dirty="0" smtClean="0">
                <a:solidFill>
                  <a:schemeClr val="tx2">
                    <a:lumMod val="50000"/>
                  </a:schemeClr>
                </a:solidFill>
              </a:rPr>
              <a:t>Dueño del producto.</a:t>
            </a:r>
          </a:p>
          <a:p>
            <a:pPr>
              <a:buFont typeface="Wingdings" pitchFamily="2" charset="2"/>
              <a:buChar char="Ø"/>
            </a:pPr>
            <a:r>
              <a:rPr lang="es-ES" sz="2000" dirty="0" err="1" smtClean="0">
                <a:solidFill>
                  <a:schemeClr val="tx2">
                    <a:lumMod val="50000"/>
                  </a:schemeClr>
                </a:solidFill>
              </a:rPr>
              <a:t>Scrum</a:t>
            </a:r>
            <a:r>
              <a:rPr lang="es-ES" sz="2000" dirty="0" smtClean="0">
                <a:solidFill>
                  <a:schemeClr val="tx2">
                    <a:lumMod val="50000"/>
                  </a:schemeClr>
                </a:solidFill>
              </a:rPr>
              <a:t> máster.</a:t>
            </a:r>
          </a:p>
          <a:p>
            <a:pPr>
              <a:buFont typeface="Wingdings" pitchFamily="2" charset="2"/>
              <a:buChar char="Ø"/>
            </a:pPr>
            <a:r>
              <a:rPr lang="es-ES" sz="2000" dirty="0" smtClean="0">
                <a:solidFill>
                  <a:schemeClr val="tx2">
                    <a:lumMod val="50000"/>
                  </a:schemeClr>
                </a:solidFill>
              </a:rPr>
              <a:t>Desarrolladores.</a:t>
            </a:r>
            <a:endParaRPr lang="es-ES" sz="2000" dirty="0">
              <a:solidFill>
                <a:schemeClr val="tx2">
                  <a:lumMod val="50000"/>
                </a:schemeClr>
              </a:solidFill>
            </a:endParaRPr>
          </a:p>
        </p:txBody>
      </p:sp>
      <p:pic>
        <p:nvPicPr>
          <p:cNvPr id="4101" name="Picture 5"/>
          <p:cNvPicPr>
            <a:picLocks noChangeAspect="1" noChangeArrowheads="1"/>
          </p:cNvPicPr>
          <p:nvPr/>
        </p:nvPicPr>
        <p:blipFill>
          <a:blip r:embed="rId4"/>
          <a:srcRect/>
          <a:stretch>
            <a:fillRect/>
          </a:stretch>
        </p:blipFill>
        <p:spPr bwMode="auto">
          <a:xfrm>
            <a:off x="428596" y="2000240"/>
            <a:ext cx="4362450" cy="3314700"/>
          </a:xfrm>
          <a:prstGeom prst="rect">
            <a:avLst/>
          </a:prstGeom>
          <a:noFill/>
          <a:ln w="28575">
            <a:solidFill>
              <a:schemeClr val="tx2"/>
            </a:solidFill>
            <a:miter lim="800000"/>
            <a:headEnd/>
            <a:tailEnd/>
          </a:ln>
          <a:effectLst/>
        </p:spPr>
      </p:pic>
      <p:pic>
        <p:nvPicPr>
          <p:cNvPr id="4102" name="Picture 6"/>
          <p:cNvPicPr>
            <a:picLocks noChangeAspect="1" noChangeArrowheads="1"/>
          </p:cNvPicPr>
          <p:nvPr/>
        </p:nvPicPr>
        <p:blipFill>
          <a:blip r:embed="rId5"/>
          <a:srcRect/>
          <a:stretch>
            <a:fillRect/>
          </a:stretch>
        </p:blipFill>
        <p:spPr bwMode="auto">
          <a:xfrm>
            <a:off x="3286116" y="4572008"/>
            <a:ext cx="5479551" cy="1928802"/>
          </a:xfrm>
          <a:prstGeom prst="rect">
            <a:avLst/>
          </a:prstGeom>
          <a:noFill/>
          <a:ln w="9525">
            <a:solidFill>
              <a:schemeClr val="tx2"/>
            </a:solid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4101"/>
                                        </p:tgtEl>
                                        <p:attrNameLst>
                                          <p:attrName>style.visibility</p:attrName>
                                        </p:attrNameLst>
                                      </p:cBhvr>
                                      <p:to>
                                        <p:strVal val="visible"/>
                                      </p:to>
                                    </p:set>
                                    <p:animEffect transition="in" filter="slide(fromLeft)">
                                      <p:cBhvr>
                                        <p:cTn id="7" dur="500"/>
                                        <p:tgtEl>
                                          <p:spTgt spid="4101"/>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slide(from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4102"/>
                                        </p:tgtEl>
                                        <p:attrNameLst>
                                          <p:attrName>style.visibility</p:attrName>
                                        </p:attrNameLst>
                                      </p:cBhvr>
                                      <p:to>
                                        <p:strVal val="visible"/>
                                      </p:to>
                                    </p:set>
                                    <p:anim calcmode="lin" valueType="num">
                                      <p:cBhvr additive="base">
                                        <p:cTn id="16" dur="500" fill="hold"/>
                                        <p:tgtEl>
                                          <p:spTgt spid="4102"/>
                                        </p:tgtEl>
                                        <p:attrNameLst>
                                          <p:attrName>ppt_x</p:attrName>
                                        </p:attrNameLst>
                                      </p:cBhvr>
                                      <p:tavLst>
                                        <p:tav tm="0">
                                          <p:val>
                                            <p:strVal val="#ppt_x"/>
                                          </p:val>
                                        </p:tav>
                                        <p:tav tm="100000">
                                          <p:val>
                                            <p:strVal val="#ppt_x"/>
                                          </p:val>
                                        </p:tav>
                                      </p:tavLst>
                                    </p:anim>
                                    <p:anim calcmode="lin" valueType="num">
                                      <p:cBhvr additive="base">
                                        <p:cTn id="17" dur="500" fill="hold"/>
                                        <p:tgtEl>
                                          <p:spTgt spid="410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Metodologías ágiles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5" name="Rectangle 4"/>
          <p:cNvSpPr/>
          <p:nvPr/>
        </p:nvSpPr>
        <p:spPr>
          <a:xfrm>
            <a:off x="3428992" y="785794"/>
            <a:ext cx="2143537" cy="923330"/>
          </a:xfrm>
          <a:prstGeom prst="rect">
            <a:avLst/>
          </a:prstGeom>
          <a:noFill/>
        </p:spPr>
        <p:txBody>
          <a:bodyPr wrap="none" lIns="91440" tIns="45720" rIns="91440" bIns="45720">
            <a:spAutoFit/>
          </a:bodyPr>
          <a:lstStyle/>
          <a:p>
            <a:pPr algn="ctr"/>
            <a:r>
              <a:rPr lang="es-ES" sz="5400" b="1" cap="none" spc="300" dirty="0" err="1"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Scrum</a:t>
            </a:r>
            <a:endParaRPr lang="es-E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4099" name="Picture 3"/>
          <p:cNvPicPr>
            <a:picLocks noChangeAspect="1" noChangeArrowheads="1"/>
          </p:cNvPicPr>
          <p:nvPr/>
        </p:nvPicPr>
        <p:blipFill>
          <a:blip r:embed="rId4"/>
          <a:srcRect/>
          <a:stretch>
            <a:fillRect/>
          </a:stretch>
        </p:blipFill>
        <p:spPr bwMode="auto">
          <a:xfrm>
            <a:off x="1214414" y="1785926"/>
            <a:ext cx="6696075" cy="4248150"/>
          </a:xfrm>
          <a:prstGeom prst="rect">
            <a:avLst/>
          </a:prstGeom>
          <a:noFill/>
          <a:ln w="38100">
            <a:solidFill>
              <a:srgbClr val="00B050"/>
            </a:solid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withEffect">
                                  <p:stCondLst>
                                    <p:cond delay="0"/>
                                  </p:stCondLst>
                                  <p:childTnLst>
                                    <p:set>
                                      <p:cBhvr>
                                        <p:cTn id="6" dur="1" fill="hold">
                                          <p:stCondLst>
                                            <p:cond delay="0"/>
                                          </p:stCondLst>
                                        </p:cTn>
                                        <p:tgtEl>
                                          <p:spTgt spid="4099"/>
                                        </p:tgtEl>
                                        <p:attrNameLst>
                                          <p:attrName>style.visibility</p:attrName>
                                        </p:attrNameLst>
                                      </p:cBhvr>
                                      <p:to>
                                        <p:strVal val="visible"/>
                                      </p:to>
                                    </p:set>
                                    <p:animEffect transition="in" filter="barn(inHorizontal)">
                                      <p:cBhvr>
                                        <p:cTn id="7" dur="500"/>
                                        <p:tgtEl>
                                          <p:spTgt spid="40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p:cNvPicPr>
            <a:picLocks noChangeAspect="1" noChangeArrowheads="1"/>
          </p:cNvPicPr>
          <p:nvPr/>
        </p:nvPicPr>
        <p:blipFill>
          <a:blip r:embed="rId3"/>
          <a:srcRect/>
          <a:stretch>
            <a:fillRect/>
          </a:stretch>
        </p:blipFill>
        <p:spPr bwMode="auto">
          <a:xfrm>
            <a:off x="214282" y="2643182"/>
            <a:ext cx="4286280" cy="2816215"/>
          </a:xfrm>
          <a:prstGeom prst="rect">
            <a:avLst/>
          </a:prstGeom>
          <a:noFill/>
          <a:ln w="9525">
            <a:noFill/>
            <a:miter lim="800000"/>
            <a:headEnd/>
            <a:tailEnd/>
          </a:ln>
          <a:effectLst/>
        </p:spPr>
      </p:pic>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Metodologías ágiles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4"/>
          <a:srcRect/>
          <a:stretch>
            <a:fillRect/>
          </a:stretch>
        </p:blipFill>
        <p:spPr bwMode="auto">
          <a:xfrm flipV="1">
            <a:off x="500034" y="571482"/>
            <a:ext cx="7715304" cy="128588"/>
          </a:xfrm>
          <a:prstGeom prst="rect">
            <a:avLst/>
          </a:prstGeom>
          <a:noFill/>
        </p:spPr>
      </p:pic>
      <p:sp>
        <p:nvSpPr>
          <p:cNvPr id="5" name="Rectangle 4"/>
          <p:cNvSpPr/>
          <p:nvPr/>
        </p:nvSpPr>
        <p:spPr>
          <a:xfrm>
            <a:off x="3428992" y="785794"/>
            <a:ext cx="2143537" cy="923330"/>
          </a:xfrm>
          <a:prstGeom prst="rect">
            <a:avLst/>
          </a:prstGeom>
          <a:noFill/>
        </p:spPr>
        <p:txBody>
          <a:bodyPr wrap="none" lIns="91440" tIns="45720" rIns="91440" bIns="45720">
            <a:spAutoFit/>
          </a:bodyPr>
          <a:lstStyle/>
          <a:p>
            <a:pPr algn="ctr"/>
            <a:r>
              <a:rPr lang="es-ES" sz="5400" b="1" cap="none" spc="300" dirty="0" err="1"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Scrum</a:t>
            </a:r>
            <a:endParaRPr lang="es-E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5122" name="Picture 2"/>
          <p:cNvPicPr>
            <a:picLocks noChangeAspect="1" noChangeArrowheads="1"/>
          </p:cNvPicPr>
          <p:nvPr/>
        </p:nvPicPr>
        <p:blipFill>
          <a:blip r:embed="rId5" cstate="print"/>
          <a:srcRect/>
          <a:stretch>
            <a:fillRect/>
          </a:stretch>
        </p:blipFill>
        <p:spPr bwMode="auto">
          <a:xfrm>
            <a:off x="2857488" y="3143248"/>
            <a:ext cx="1143008" cy="1183254"/>
          </a:xfrm>
          <a:prstGeom prst="rect">
            <a:avLst/>
          </a:prstGeom>
          <a:noFill/>
          <a:ln w="28575">
            <a:solidFill>
              <a:schemeClr val="tx2"/>
            </a:solidFill>
            <a:miter lim="800000"/>
            <a:headEnd/>
            <a:tailEnd/>
          </a:ln>
          <a:effectLst/>
        </p:spPr>
      </p:pic>
      <p:sp>
        <p:nvSpPr>
          <p:cNvPr id="8" name="TextBox 7"/>
          <p:cNvSpPr txBox="1"/>
          <p:nvPr/>
        </p:nvSpPr>
        <p:spPr>
          <a:xfrm>
            <a:off x="285720" y="1928802"/>
            <a:ext cx="2286016" cy="46166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sz="2400" b="1" dirty="0" smtClean="0">
                <a:solidFill>
                  <a:schemeClr val="tx2">
                    <a:lumMod val="75000"/>
                  </a:schemeClr>
                </a:solidFill>
              </a:rPr>
              <a:t>Pizarra de </a:t>
            </a:r>
            <a:r>
              <a:rPr lang="es-ES" sz="2400" b="1" dirty="0" err="1" smtClean="0">
                <a:solidFill>
                  <a:schemeClr val="tx2">
                    <a:lumMod val="75000"/>
                  </a:schemeClr>
                </a:solidFill>
              </a:rPr>
              <a:t>Scrum</a:t>
            </a:r>
            <a:endParaRPr lang="es-ES" sz="2400" b="1" dirty="0">
              <a:solidFill>
                <a:schemeClr val="tx2">
                  <a:lumMod val="75000"/>
                </a:schemeClr>
              </a:solidFill>
            </a:endParaRPr>
          </a:p>
        </p:txBody>
      </p:sp>
      <p:sp>
        <p:nvSpPr>
          <p:cNvPr id="9" name="TextBox 8"/>
          <p:cNvSpPr txBox="1"/>
          <p:nvPr/>
        </p:nvSpPr>
        <p:spPr>
          <a:xfrm>
            <a:off x="4500562" y="5857892"/>
            <a:ext cx="4429156" cy="46166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sz="2400" b="1" dirty="0" smtClean="0">
                <a:solidFill>
                  <a:schemeClr val="tx2">
                    <a:lumMod val="75000"/>
                  </a:schemeClr>
                </a:solidFill>
              </a:rPr>
              <a:t>Gráfica de </a:t>
            </a:r>
            <a:r>
              <a:rPr lang="es-ES" sz="2400" b="1" dirty="0" err="1" smtClean="0">
                <a:solidFill>
                  <a:schemeClr val="tx2">
                    <a:lumMod val="75000"/>
                  </a:schemeClr>
                </a:solidFill>
              </a:rPr>
              <a:t>Burnout</a:t>
            </a:r>
            <a:r>
              <a:rPr lang="es-ES" sz="2400" b="1" dirty="0" smtClean="0">
                <a:solidFill>
                  <a:schemeClr val="tx2">
                    <a:lumMod val="75000"/>
                  </a:schemeClr>
                </a:solidFill>
              </a:rPr>
              <a:t> y de velocidad</a:t>
            </a:r>
            <a:endParaRPr lang="es-ES" sz="2400" b="1" dirty="0">
              <a:solidFill>
                <a:schemeClr val="tx2">
                  <a:lumMod val="75000"/>
                </a:schemeClr>
              </a:solidFill>
            </a:endParaRPr>
          </a:p>
        </p:txBody>
      </p:sp>
      <p:pic>
        <p:nvPicPr>
          <p:cNvPr id="10" name="Picture 2"/>
          <p:cNvPicPr>
            <a:picLocks noChangeAspect="1" noChangeArrowheads="1"/>
          </p:cNvPicPr>
          <p:nvPr/>
        </p:nvPicPr>
        <p:blipFill>
          <a:blip r:embed="rId6"/>
          <a:srcRect/>
          <a:stretch>
            <a:fillRect/>
          </a:stretch>
        </p:blipFill>
        <p:spPr bwMode="auto">
          <a:xfrm>
            <a:off x="5286380" y="1857364"/>
            <a:ext cx="3614149" cy="3741404"/>
          </a:xfrm>
          <a:prstGeom prst="rect">
            <a:avLst/>
          </a:prstGeom>
          <a:noFill/>
          <a:ln w="28575">
            <a:solidFill>
              <a:schemeClr val="tx2"/>
            </a:solid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5123"/>
                                        </p:tgtEl>
                                        <p:attrNameLst>
                                          <p:attrName>style.visibility</p:attrName>
                                        </p:attrNameLst>
                                      </p:cBhvr>
                                      <p:to>
                                        <p:strVal val="visible"/>
                                      </p:to>
                                    </p:set>
                                    <p:animEffect transition="in" filter="dissolve">
                                      <p:cBhvr>
                                        <p:cTn id="7" dur="500"/>
                                        <p:tgtEl>
                                          <p:spTgt spid="512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par>
                                <p:cTn id="11" presetID="9" presetClass="entr" presetSubtype="0" fill="hold" nodeType="withEffect">
                                  <p:stCondLst>
                                    <p:cond delay="0"/>
                                  </p:stCondLst>
                                  <p:childTnLst>
                                    <p:set>
                                      <p:cBhvr>
                                        <p:cTn id="12" dur="1" fill="hold">
                                          <p:stCondLst>
                                            <p:cond delay="0"/>
                                          </p:stCondLst>
                                        </p:cTn>
                                        <p:tgtEl>
                                          <p:spTgt spid="5122"/>
                                        </p:tgtEl>
                                        <p:attrNameLst>
                                          <p:attrName>style.visibility</p:attrName>
                                        </p:attrNameLst>
                                      </p:cBhvr>
                                      <p:to>
                                        <p:strVal val="visible"/>
                                      </p:to>
                                    </p:set>
                                    <p:animEffect transition="in" filter="dissolve">
                                      <p:cBhvr>
                                        <p:cTn id="13" dur="500"/>
                                        <p:tgtEl>
                                          <p:spTgt spid="5122"/>
                                        </p:tgtEl>
                                      </p:cBhvr>
                                    </p:animEffect>
                                  </p:childTnLst>
                                </p:cTn>
                              </p:par>
                            </p:childTnLst>
                          </p:cTn>
                        </p:par>
                      </p:childTnLst>
                    </p:cTn>
                  </p:par>
                  <p:par>
                    <p:cTn id="14" fill="hold">
                      <p:stCondLst>
                        <p:cond delay="indefinite"/>
                      </p:stCondLst>
                      <p:childTnLst>
                        <p:par>
                          <p:cTn id="15" fill="hold">
                            <p:stCondLst>
                              <p:cond delay="0"/>
                            </p:stCondLst>
                            <p:childTnLst>
                              <p:par>
                                <p:cTn id="16" presetID="35" presetClass="path" presetSubtype="0" accel="50000" decel="50000" fill="hold" nodeType="clickEffect">
                                  <p:stCondLst>
                                    <p:cond delay="0"/>
                                  </p:stCondLst>
                                  <p:childTnLst>
                                    <p:animMotion origin="layout" path="M 5.55112E-17 4.9711E-6 L 0.40851 -0.00255 " pathEditMode="relative" rAng="0" ptsTypes="AA">
                                      <p:cBhvr>
                                        <p:cTn id="17" dur="2000" fill="hold"/>
                                        <p:tgtEl>
                                          <p:spTgt spid="5122"/>
                                        </p:tgtEl>
                                        <p:attrNameLst>
                                          <p:attrName>ppt_x</p:attrName>
                                          <p:attrName>ppt_y</p:attrName>
                                        </p:attrNameLst>
                                      </p:cBhvr>
                                      <p:rCtr x="204" y="-1"/>
                                    </p:animMotion>
                                  </p:childTnLst>
                                </p:cTn>
                              </p:par>
                            </p:childTnLst>
                          </p:cTn>
                        </p:par>
                        <p:par>
                          <p:cTn id="18" fill="hold">
                            <p:stCondLst>
                              <p:cond delay="2000"/>
                            </p:stCondLst>
                            <p:childTnLst>
                              <p:par>
                                <p:cTn id="19" presetID="12" presetClass="entr" presetSubtype="4"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slide(fromBottom)">
                                      <p:cBhvr>
                                        <p:cTn id="21" dur="500"/>
                                        <p:tgtEl>
                                          <p:spTgt spid="10"/>
                                        </p:tgtEl>
                                      </p:cBhvr>
                                    </p:animEffect>
                                  </p:childTnLst>
                                </p:cTn>
                              </p:par>
                            </p:childTnLst>
                          </p:cTn>
                        </p:par>
                        <p:par>
                          <p:cTn id="22" fill="hold">
                            <p:stCondLst>
                              <p:cond delay="2500"/>
                            </p:stCondLst>
                            <p:childTnLst>
                              <p:par>
                                <p:cTn id="23" presetID="18" presetClass="entr" presetSubtype="12"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strips(downLeft)">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Metodologías ágiles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5" name="Rectangle 4"/>
          <p:cNvSpPr/>
          <p:nvPr/>
        </p:nvSpPr>
        <p:spPr>
          <a:xfrm>
            <a:off x="3786182" y="928670"/>
            <a:ext cx="1531188" cy="923330"/>
          </a:xfrm>
          <a:prstGeom prst="rect">
            <a:avLst/>
          </a:prstGeom>
          <a:noFill/>
        </p:spPr>
        <p:txBody>
          <a:bodyPr wrap="none" lIns="91440" tIns="45720" rIns="91440" bIns="45720">
            <a:spAutoFit/>
          </a:bodyPr>
          <a:lstStyle/>
          <a:p>
            <a:pPr algn="ctr"/>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BDD</a:t>
            </a:r>
            <a:endParaRPr lang="es-E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6148" name="Picture 4"/>
          <p:cNvPicPr>
            <a:picLocks noChangeAspect="1" noChangeArrowheads="1"/>
          </p:cNvPicPr>
          <p:nvPr/>
        </p:nvPicPr>
        <p:blipFill>
          <a:blip r:embed="rId4"/>
          <a:srcRect/>
          <a:stretch>
            <a:fillRect/>
          </a:stretch>
        </p:blipFill>
        <p:spPr bwMode="auto">
          <a:xfrm>
            <a:off x="928662" y="2000240"/>
            <a:ext cx="2786082" cy="3401342"/>
          </a:xfrm>
          <a:prstGeom prst="rect">
            <a:avLst/>
          </a:prstGeom>
          <a:noFill/>
          <a:ln w="28575">
            <a:solidFill>
              <a:schemeClr val="accent4">
                <a:lumMod val="50000"/>
              </a:schemeClr>
            </a:solidFill>
            <a:miter lim="800000"/>
            <a:headEnd/>
            <a:tailEnd/>
          </a:ln>
          <a:effectLst>
            <a:reflection blurRad="6350" stA="50000" endA="300" endPos="55500" dist="50800" dir="5400000" sy="-100000" algn="bl" rotWithShape="0"/>
          </a:effectLst>
        </p:spPr>
      </p:pic>
      <p:sp>
        <p:nvSpPr>
          <p:cNvPr id="32" name="TextBox 31"/>
          <p:cNvSpPr txBox="1"/>
          <p:nvPr/>
        </p:nvSpPr>
        <p:spPr>
          <a:xfrm>
            <a:off x="4572000" y="2000240"/>
            <a:ext cx="4000528" cy="144655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sz="2800" b="1" dirty="0" smtClean="0">
                <a:solidFill>
                  <a:schemeClr val="tx2"/>
                </a:solidFill>
              </a:rPr>
              <a:t>Tipos de test:</a:t>
            </a:r>
          </a:p>
          <a:p>
            <a:pPr>
              <a:buFont typeface="Wingdings" pitchFamily="2" charset="2"/>
              <a:buChar char="Ø"/>
            </a:pPr>
            <a:r>
              <a:rPr lang="es-ES" sz="2000" dirty="0" smtClean="0">
                <a:solidFill>
                  <a:schemeClr val="tx2">
                    <a:lumMod val="50000"/>
                  </a:schemeClr>
                </a:solidFill>
              </a:rPr>
              <a:t>Test unitarios.</a:t>
            </a:r>
          </a:p>
          <a:p>
            <a:pPr>
              <a:buFont typeface="Wingdings" pitchFamily="2" charset="2"/>
              <a:buChar char="Ø"/>
            </a:pPr>
            <a:r>
              <a:rPr lang="es-ES" sz="2000" dirty="0" smtClean="0">
                <a:solidFill>
                  <a:schemeClr val="tx2">
                    <a:lumMod val="50000"/>
                  </a:schemeClr>
                </a:solidFill>
              </a:rPr>
              <a:t>Test de integración.</a:t>
            </a:r>
          </a:p>
          <a:p>
            <a:pPr>
              <a:buFont typeface="Wingdings" pitchFamily="2" charset="2"/>
              <a:buChar char="Ø"/>
            </a:pPr>
            <a:r>
              <a:rPr lang="es-ES" sz="2000" dirty="0" smtClean="0">
                <a:solidFill>
                  <a:schemeClr val="tx2">
                    <a:lumMod val="50000"/>
                  </a:schemeClr>
                </a:solidFill>
              </a:rPr>
              <a:t>Test del sistema.</a:t>
            </a:r>
            <a:endParaRPr lang="es-ES" sz="2000" dirty="0">
              <a:solidFill>
                <a:schemeClr val="tx2">
                  <a:lumMod val="50000"/>
                </a:schemeClr>
              </a:solidFill>
            </a:endParaRPr>
          </a:p>
        </p:txBody>
      </p:sp>
      <p:graphicFrame>
        <p:nvGraphicFramePr>
          <p:cNvPr id="37" name="Diagram 36"/>
          <p:cNvGraphicFramePr/>
          <p:nvPr/>
        </p:nvGraphicFramePr>
        <p:xfrm>
          <a:off x="4429124" y="3643314"/>
          <a:ext cx="4429188" cy="295279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6148"/>
                                        </p:tgtEl>
                                        <p:attrNameLst>
                                          <p:attrName>style.visibility</p:attrName>
                                        </p:attrNameLst>
                                      </p:cBhvr>
                                      <p:to>
                                        <p:strVal val="visible"/>
                                      </p:to>
                                    </p:set>
                                    <p:animEffect transition="in" filter="randombar(horizontal)">
                                      <p:cBhvr>
                                        <p:cTn id="7" dur="500"/>
                                        <p:tgtEl>
                                          <p:spTgt spid="6148"/>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slide(fromLeft)">
                                      <p:cBhvr>
                                        <p:cTn id="12" dur="500"/>
                                        <p:tgtEl>
                                          <p:spTgt spid="32"/>
                                        </p:tgtEl>
                                      </p:cBhvr>
                                    </p:animEffect>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37"/>
                                        </p:tgtEl>
                                        <p:attrNameLst>
                                          <p:attrName>style.visibility</p:attrName>
                                        </p:attrNameLst>
                                      </p:cBhvr>
                                      <p:to>
                                        <p:strVal val="visible"/>
                                      </p:to>
                                    </p:set>
                                    <p:anim calcmode="lin" valueType="num">
                                      <p:cBhvr additive="base">
                                        <p:cTn id="16" dur="500" fill="hold"/>
                                        <p:tgtEl>
                                          <p:spTgt spid="37"/>
                                        </p:tgtEl>
                                        <p:attrNameLst>
                                          <p:attrName>ppt_x</p:attrName>
                                        </p:attrNameLst>
                                      </p:cBhvr>
                                      <p:tavLst>
                                        <p:tav tm="0">
                                          <p:val>
                                            <p:strVal val="#ppt_x"/>
                                          </p:val>
                                        </p:tav>
                                        <p:tav tm="100000">
                                          <p:val>
                                            <p:strVal val="#ppt_x"/>
                                          </p:val>
                                        </p:tav>
                                      </p:tavLst>
                                    </p:anim>
                                    <p:anim calcmode="lin" valueType="num">
                                      <p:cBhvr additive="base">
                                        <p:cTn id="17"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Graphic spid="37"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4414" y="214291"/>
            <a:ext cx="7472386" cy="357191"/>
          </a:xfrm>
          <a:effectLst>
            <a:outerShdw blurRad="50800" dist="38100" dir="8100000" algn="tr" rotWithShape="0">
              <a:prstClr val="black">
                <a:alpha val="40000"/>
              </a:prstClr>
            </a:outerShdw>
          </a:effectLst>
        </p:spPr>
        <p:txBody>
          <a:bodyPr>
            <a:noAutofit/>
          </a:bodyPr>
          <a:lstStyle/>
          <a:p>
            <a:pPr algn="l"/>
            <a:r>
              <a:rPr lang="es-ES" sz="1800" b="1" dirty="0" smtClean="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rPr>
              <a:t>Metodologías ágiles</a:t>
            </a:r>
            <a:endParaRPr lang="es-ES" sz="1800" b="1" dirty="0">
              <a:ln w="12700">
                <a:solidFill>
                  <a:schemeClr val="tx2"/>
                </a:solidFill>
                <a:prstDash val="solid"/>
              </a:ln>
              <a:solidFill>
                <a:schemeClr val="accent3">
                  <a:lumMod val="40000"/>
                  <a:lumOff val="60000"/>
                </a:schemeClr>
              </a:solidFill>
              <a:effectLst>
                <a:innerShdw blurRad="63500" dist="50800" dir="13500000">
                  <a:prstClr val="black">
                    <a:alpha val="50000"/>
                  </a:prstClr>
                </a:innerShdw>
              </a:effectLst>
            </a:endParaRPr>
          </a:p>
        </p:txBody>
      </p:sp>
      <p:pic>
        <p:nvPicPr>
          <p:cNvPr id="1042" name="Picture 18" descr="C:\Program Files\Microsoft Office\MEDIA\OFFICE12\Lines\j0115876.gif"/>
          <p:cNvPicPr>
            <a:picLocks noChangeAspect="1" noChangeArrowheads="1"/>
          </p:cNvPicPr>
          <p:nvPr/>
        </p:nvPicPr>
        <p:blipFill>
          <a:blip r:embed="rId3"/>
          <a:srcRect/>
          <a:stretch>
            <a:fillRect/>
          </a:stretch>
        </p:blipFill>
        <p:spPr bwMode="auto">
          <a:xfrm flipV="1">
            <a:off x="500034" y="571482"/>
            <a:ext cx="7715304" cy="128588"/>
          </a:xfrm>
          <a:prstGeom prst="rect">
            <a:avLst/>
          </a:prstGeom>
          <a:noFill/>
        </p:spPr>
      </p:pic>
      <p:sp>
        <p:nvSpPr>
          <p:cNvPr id="5" name="Rectangle 4"/>
          <p:cNvSpPr/>
          <p:nvPr/>
        </p:nvSpPr>
        <p:spPr>
          <a:xfrm>
            <a:off x="3786182" y="928670"/>
            <a:ext cx="1531188" cy="923330"/>
          </a:xfrm>
          <a:prstGeom prst="rect">
            <a:avLst/>
          </a:prstGeom>
          <a:noFill/>
        </p:spPr>
        <p:txBody>
          <a:bodyPr wrap="none" lIns="91440" tIns="45720" rIns="91440" bIns="45720">
            <a:spAutoFit/>
          </a:bodyPr>
          <a:lstStyle/>
          <a:p>
            <a:pPr algn="ctr"/>
            <a:r>
              <a:rPr lang="es-ES" sz="54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BDD</a:t>
            </a:r>
            <a:endParaRPr lang="es-E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sp>
        <p:nvSpPr>
          <p:cNvPr id="6" name="Oval 5"/>
          <p:cNvSpPr/>
          <p:nvPr/>
        </p:nvSpPr>
        <p:spPr>
          <a:xfrm>
            <a:off x="3857620" y="1857364"/>
            <a:ext cx="1428760" cy="142876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b="1" dirty="0" smtClean="0"/>
              <a:t>ROJO</a:t>
            </a:r>
            <a:endParaRPr lang="es-ES" b="1" dirty="0"/>
          </a:p>
        </p:txBody>
      </p:sp>
      <p:sp>
        <p:nvSpPr>
          <p:cNvPr id="7" name="Oval 6"/>
          <p:cNvSpPr/>
          <p:nvPr/>
        </p:nvSpPr>
        <p:spPr>
          <a:xfrm>
            <a:off x="6643702" y="4214818"/>
            <a:ext cx="1428760" cy="1428760"/>
          </a:xfrm>
          <a:prstGeom prst="ellips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b="1" dirty="0" smtClean="0"/>
              <a:t>VERDE</a:t>
            </a:r>
            <a:endParaRPr lang="es-ES" b="1" dirty="0"/>
          </a:p>
        </p:txBody>
      </p:sp>
      <p:sp>
        <p:nvSpPr>
          <p:cNvPr id="8" name="Oval 7"/>
          <p:cNvSpPr/>
          <p:nvPr/>
        </p:nvSpPr>
        <p:spPr>
          <a:xfrm>
            <a:off x="1000100" y="4214818"/>
            <a:ext cx="1428760" cy="1428760"/>
          </a:xfrm>
          <a:prstGeom prst="ellipse">
            <a:avLst/>
          </a:prstGeom>
          <a:solidFill>
            <a:schemeClr val="tx2">
              <a:lumMod val="60000"/>
              <a:lumOff val="4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b="1" dirty="0" smtClean="0"/>
              <a:t>REFACT!</a:t>
            </a:r>
            <a:endParaRPr lang="es-ES" b="1" dirty="0"/>
          </a:p>
        </p:txBody>
      </p:sp>
      <p:sp>
        <p:nvSpPr>
          <p:cNvPr id="9" name="Rectangle 8"/>
          <p:cNvSpPr/>
          <p:nvPr/>
        </p:nvSpPr>
        <p:spPr>
          <a:xfrm>
            <a:off x="2500298" y="5715016"/>
            <a:ext cx="4256293" cy="923330"/>
          </a:xfrm>
          <a:prstGeom prst="rect">
            <a:avLst/>
          </a:prstGeom>
          <a:noFill/>
        </p:spPr>
        <p:txBody>
          <a:bodyPr wrap="none" lIns="91440" tIns="45720" rIns="91440" bIns="45720">
            <a:spAutoFit/>
          </a:bodyPr>
          <a:lstStyle/>
          <a:p>
            <a:pPr algn="ctr"/>
            <a:r>
              <a:rPr lang="en-US" sz="5400" b="1" cap="none" spc="0" dirty="0" err="1"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Algoritmo</a:t>
            </a:r>
            <a:r>
              <a:rPr lang="en-US" sz="5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 BDD</a:t>
            </a:r>
            <a:endParaRPr lang="en-US" sz="54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cxnSp>
        <p:nvCxnSpPr>
          <p:cNvPr id="12" name="Straight Arrow Connector 11"/>
          <p:cNvCxnSpPr>
            <a:stCxn id="6" idx="6"/>
            <a:endCxn id="7" idx="1"/>
          </p:cNvCxnSpPr>
          <p:nvPr/>
        </p:nvCxnSpPr>
        <p:spPr>
          <a:xfrm>
            <a:off x="5286380" y="2571744"/>
            <a:ext cx="1566559" cy="1852311"/>
          </a:xfrm>
          <a:prstGeom prst="straightConnector1">
            <a:avLst/>
          </a:prstGeom>
          <a:ln w="41275" cmpd="sng">
            <a:solidFill>
              <a:schemeClr val="accent2"/>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7" idx="2"/>
            <a:endCxn id="8" idx="6"/>
          </p:cNvCxnSpPr>
          <p:nvPr/>
        </p:nvCxnSpPr>
        <p:spPr>
          <a:xfrm rot="10800000">
            <a:off x="2428860" y="4929198"/>
            <a:ext cx="4214842" cy="1588"/>
          </a:xfrm>
          <a:prstGeom prst="straightConnector1">
            <a:avLst/>
          </a:prstGeom>
          <a:ln w="41275" cmpd="sng">
            <a:solidFill>
              <a:schemeClr val="accent3"/>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7"/>
            <a:endCxn id="6" idx="2"/>
          </p:cNvCxnSpPr>
          <p:nvPr/>
        </p:nvCxnSpPr>
        <p:spPr>
          <a:xfrm rot="5400000" flipH="1" flipV="1">
            <a:off x="2112466" y="2678902"/>
            <a:ext cx="1852311" cy="1637997"/>
          </a:xfrm>
          <a:prstGeom prst="straightConnector1">
            <a:avLst/>
          </a:prstGeom>
          <a:ln w="41275" cmpd="sng">
            <a:solidFill>
              <a:schemeClr val="tx2"/>
            </a:solidFill>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5715008" y="2714620"/>
            <a:ext cx="1715534" cy="461665"/>
          </a:xfrm>
          <a:prstGeom prst="rect">
            <a:avLst/>
          </a:prstGeom>
          <a:noFill/>
        </p:spPr>
        <p:txBody>
          <a:bodyPr wrap="none" rtlCol="0">
            <a:spAutoFit/>
          </a:bodyPr>
          <a:lstStyle/>
          <a:p>
            <a:r>
              <a:rPr lang="es-ES" sz="2400" b="1" dirty="0" smtClean="0">
                <a:solidFill>
                  <a:schemeClr val="accent2">
                    <a:lumMod val="50000"/>
                  </a:schemeClr>
                </a:solidFill>
              </a:rPr>
              <a:t>Escribir test.</a:t>
            </a:r>
            <a:endParaRPr lang="es-ES" sz="2400" b="1" dirty="0">
              <a:solidFill>
                <a:schemeClr val="accent2">
                  <a:lumMod val="50000"/>
                </a:schemeClr>
              </a:solidFill>
            </a:endParaRPr>
          </a:p>
        </p:txBody>
      </p:sp>
      <p:sp>
        <p:nvSpPr>
          <p:cNvPr id="28" name="TextBox 27"/>
          <p:cNvSpPr txBox="1"/>
          <p:nvPr/>
        </p:nvSpPr>
        <p:spPr>
          <a:xfrm>
            <a:off x="2857488" y="5072074"/>
            <a:ext cx="3780202" cy="461665"/>
          </a:xfrm>
          <a:prstGeom prst="rect">
            <a:avLst/>
          </a:prstGeom>
          <a:noFill/>
        </p:spPr>
        <p:txBody>
          <a:bodyPr wrap="none" rtlCol="0">
            <a:spAutoFit/>
          </a:bodyPr>
          <a:lstStyle/>
          <a:p>
            <a:r>
              <a:rPr lang="es-ES" sz="2400" b="1" dirty="0" smtClean="0">
                <a:solidFill>
                  <a:schemeClr val="accent3">
                    <a:lumMod val="50000"/>
                  </a:schemeClr>
                </a:solidFill>
              </a:rPr>
              <a:t>Hacer que el código funcione.</a:t>
            </a:r>
            <a:endParaRPr lang="es-ES" sz="2400" b="1" dirty="0">
              <a:solidFill>
                <a:schemeClr val="accent3">
                  <a:lumMod val="50000"/>
                </a:schemeClr>
              </a:solidFill>
            </a:endParaRPr>
          </a:p>
        </p:txBody>
      </p:sp>
      <p:sp>
        <p:nvSpPr>
          <p:cNvPr id="29" name="TextBox 28"/>
          <p:cNvSpPr txBox="1"/>
          <p:nvPr/>
        </p:nvSpPr>
        <p:spPr>
          <a:xfrm>
            <a:off x="500034" y="2714620"/>
            <a:ext cx="2928958" cy="461665"/>
          </a:xfrm>
          <a:prstGeom prst="rect">
            <a:avLst/>
          </a:prstGeom>
          <a:noFill/>
        </p:spPr>
        <p:txBody>
          <a:bodyPr wrap="square" rtlCol="0">
            <a:spAutoFit/>
          </a:bodyPr>
          <a:lstStyle/>
          <a:p>
            <a:r>
              <a:rPr lang="es-ES" sz="2400" b="1" dirty="0" err="1" smtClean="0">
                <a:solidFill>
                  <a:schemeClr val="tx2">
                    <a:lumMod val="50000"/>
                  </a:schemeClr>
                </a:solidFill>
              </a:rPr>
              <a:t>Refactorizar</a:t>
            </a:r>
            <a:r>
              <a:rPr lang="es-ES" sz="2400" b="1" dirty="0" smtClean="0">
                <a:solidFill>
                  <a:schemeClr val="tx2">
                    <a:lumMod val="50000"/>
                  </a:schemeClr>
                </a:solidFill>
              </a:rPr>
              <a:t> el código.</a:t>
            </a:r>
            <a:endParaRPr lang="es-ES" sz="2400" b="1" dirty="0">
              <a:solidFill>
                <a:schemeClr val="tx2">
                  <a:lumMod val="5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randombar(horizontal)">
                                      <p:cBhvr>
                                        <p:cTn id="10" dur="500"/>
                                        <p:tgtEl>
                                          <p:spTgt spid="2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up)">
                                      <p:cBhvr>
                                        <p:cTn id="15" dur="500"/>
                                        <p:tgtEl>
                                          <p:spTgt spid="12"/>
                                        </p:tgtEl>
                                      </p:cBhvr>
                                    </p:animEffect>
                                  </p:childTnLst>
                                </p:cTn>
                              </p:par>
                              <p:par>
                                <p:cTn id="16" presetID="6" presetClass="entr" presetSubtype="16"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circle(in)">
                                      <p:cBhvr>
                                        <p:cTn id="18" dur="2000"/>
                                        <p:tgtEl>
                                          <p:spTgt spid="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randombar(horizontal)">
                                      <p:cBhvr>
                                        <p:cTn id="21" dur="500"/>
                                        <p:tgtEl>
                                          <p:spTgt spid="28"/>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wipe(right)">
                                      <p:cBhvr>
                                        <p:cTn id="26" dur="500"/>
                                        <p:tgtEl>
                                          <p:spTgt spid="18"/>
                                        </p:tgtEl>
                                      </p:cBhvr>
                                    </p:animEffect>
                                  </p:childTnLst>
                                </p:cTn>
                              </p:par>
                              <p:par>
                                <p:cTn id="27" presetID="6" presetClass="entr" presetSubtype="16"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circle(in)">
                                      <p:cBhvr>
                                        <p:cTn id="29" dur="2000"/>
                                        <p:tgtEl>
                                          <p:spTgt spid="8"/>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randombar(horizontal)">
                                      <p:cBhvr>
                                        <p:cTn id="32" dur="5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wipe(down)">
                                      <p:cBhvr>
                                        <p:cTn id="3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27" grpId="0"/>
      <p:bldP spid="28" grpId="0"/>
      <p:bldP spid="29"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omunica">
      <a:majorFont>
        <a:latin typeface="Arial"/>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9816</TotalTime>
  <Words>1386</Words>
  <Application>Microsoft Office PowerPoint</Application>
  <PresentationFormat>On-screen Show (4:3)</PresentationFormat>
  <Paragraphs>212</Paragraphs>
  <Slides>25</Slides>
  <Notes>20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Comunic@</vt:lpstr>
      <vt:lpstr>Introducción</vt:lpstr>
      <vt:lpstr>Introducción</vt:lpstr>
      <vt:lpstr>Objetivos</vt:lpstr>
      <vt:lpstr>Metodologías ágiles</vt:lpstr>
      <vt:lpstr>Metodologías ágiles</vt:lpstr>
      <vt:lpstr>Metodologías ágiles</vt:lpstr>
      <vt:lpstr>Metodologías ágiles</vt:lpstr>
      <vt:lpstr>Metodologías ágiles</vt:lpstr>
      <vt:lpstr>Metodologías ágiles</vt:lpstr>
      <vt:lpstr>¿Qué es Comunic@?</vt:lpstr>
      <vt:lpstr>Planificación y costes</vt:lpstr>
      <vt:lpstr>Scrum en Comunic@</vt:lpstr>
      <vt:lpstr>Scrum en Comunic@</vt:lpstr>
      <vt:lpstr>Scrum en Comunic@</vt:lpstr>
      <vt:lpstr>Scrum en Comunic@</vt:lpstr>
      <vt:lpstr>Scrum en Comunic@</vt:lpstr>
      <vt:lpstr>Scrum en Comunic@</vt:lpstr>
      <vt:lpstr>Scrum en Comunic@</vt:lpstr>
      <vt:lpstr>Scrum en Comunic@</vt:lpstr>
      <vt:lpstr>Conclusiones</vt:lpstr>
      <vt:lpstr>Conclusiones</vt:lpstr>
      <vt:lpstr>Conclusiones</vt:lpstr>
      <vt:lpstr>Conclusiones</vt:lpstr>
      <vt:lpstr>Slide 25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Comunic@</dc:title>
  <dc:creator>Irene</dc:creator>
  <cp:lastModifiedBy>Irene</cp:lastModifiedBy>
  <cp:revision>200</cp:revision>
  <dcterms:created xsi:type="dcterms:W3CDTF">2011-11-29T19:03:54Z</dcterms:created>
  <dcterms:modified xsi:type="dcterms:W3CDTF">2011-12-11T18:04:29Z</dcterms:modified>
</cp:coreProperties>
</file>